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38"/>
  </p:notesMasterIdLst>
  <p:sldIdLst>
    <p:sldId id="307" r:id="rId6"/>
    <p:sldId id="309" r:id="rId7"/>
    <p:sldId id="273" r:id="rId8"/>
    <p:sldId id="274" r:id="rId9"/>
    <p:sldId id="275" r:id="rId10"/>
    <p:sldId id="312" r:id="rId11"/>
    <p:sldId id="277" r:id="rId12"/>
    <p:sldId id="296" r:id="rId13"/>
    <p:sldId id="278" r:id="rId14"/>
    <p:sldId id="299" r:id="rId15"/>
    <p:sldId id="279" r:id="rId16"/>
    <p:sldId id="300" r:id="rId17"/>
    <p:sldId id="297" r:id="rId18"/>
    <p:sldId id="301" r:id="rId19"/>
    <p:sldId id="280" r:id="rId20"/>
    <p:sldId id="304" r:id="rId21"/>
    <p:sldId id="281" r:id="rId22"/>
    <p:sldId id="298" r:id="rId23"/>
    <p:sldId id="282" r:id="rId24"/>
    <p:sldId id="305" r:id="rId25"/>
    <p:sldId id="313" r:id="rId26"/>
    <p:sldId id="314" r:id="rId27"/>
    <p:sldId id="287" r:id="rId28"/>
    <p:sldId id="288" r:id="rId29"/>
    <p:sldId id="289" r:id="rId30"/>
    <p:sldId id="315" r:id="rId31"/>
    <p:sldId id="316" r:id="rId32"/>
    <p:sldId id="302" r:id="rId33"/>
    <p:sldId id="303" r:id="rId34"/>
    <p:sldId id="317" r:id="rId35"/>
    <p:sldId id="310" r:id="rId36"/>
    <p:sldId id="311" r:id="rId3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8EC"/>
    <a:srgbClr val="ADC2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91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presProps" Target="presProps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tableStyles" Target="tableStyles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68CA36-3AAC-4AA1-82BB-D1970DA2F09B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02877E-2215-41F6-9E71-1FDA375BF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79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02877E-2215-41F6-9E71-1FDA375BF01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988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02877E-2215-41F6-9E71-1FDA375BF01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7215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Idaho Code 39-5302(1)(r)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02877E-2215-41F6-9E71-1FDA375BF01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297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02877E-2215-41F6-9E71-1FDA375BF01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6901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Idaho Code 39-5302(1)(y)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02877E-2215-41F6-9E71-1FDA375BF01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4331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02877E-2215-41F6-9E71-1FDA375BF01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609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Idaho Code 39-5302(1)(t)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02877E-2215-41F6-9E71-1FDA375BF01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72765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02877E-2215-41F6-9E71-1FDA375BF01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41365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Idaho Code 39-5302(1)(x)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02877E-2215-41F6-9E71-1FDA375BF01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68258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02877E-2215-41F6-9E71-1FDA375BF01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66700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Idaho Code 39-5302(1)(z)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02877E-2215-41F6-9E71-1FDA375BF01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224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02877E-2215-41F6-9E71-1FDA375BF01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50861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02877E-2215-41F6-9E71-1FDA375BF016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38394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02877E-2215-41F6-9E71-1FDA375BF016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50112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Basically, all health professionals, law enforcement and social workers.</a:t>
            </a:r>
          </a:p>
          <a:p>
            <a:endParaRPr lang="en-US" dirty="0"/>
          </a:p>
          <a:p>
            <a:r>
              <a:rPr lang="en-US" dirty="0"/>
              <a:t>Also, listed is the link for filing an online APS referral.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02877E-2215-41F6-9E71-1FDA375BF016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41958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02877E-2215-41F6-9E71-1FDA375BF016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35076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APS combats vulnerable adult maltreatment in Idaho through conducting investigations.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02877E-2215-41F6-9E71-1FDA375BF016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40903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APS combats vulnerable adult maltreatment in Idaho through collaboration with community partners such as: Medicaid, Social Security, local law enforcement and DHW.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02877E-2215-41F6-9E71-1FDA375BF016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92616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APS clients have the right to make choices that others may view as objectionable. Example of the vulnerable adult smoking while on oxygen.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02877E-2215-41F6-9E71-1FDA375BF016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28206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SWIA3 resources available, homemaker, home delivered meals, congregate meals, respite services, emergency food bags, hygiene kits and etc.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02877E-2215-41F6-9E71-1FDA375BF016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96363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APS records are exempt from public disclosure per Idaho Code 74-105(11).  Must be a signed court order from a judge if the requesting party is not from an agency with open sharing with the APS program.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02877E-2215-41F6-9E71-1FDA375BF016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9481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02877E-2215-41F6-9E71-1FDA375BF016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4520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is APS? What does APS do?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02877E-2215-41F6-9E71-1FDA375BF01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27536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Must rely on collaboration with the vulnerable adult’s family and community partners.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02877E-2215-41F6-9E71-1FDA375BF016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5015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Guardianship and Conservatorship Monitoring programs, Coroner’s offices and etc.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02877E-2215-41F6-9E71-1FDA375BF016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13740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02877E-2215-41F6-9E71-1FDA375BF016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4334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APS will meet the vulnerable adult at their current place of residence.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02877E-2215-41F6-9E71-1FDA375BF01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4640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Idaho Code 39-5302(1)(dd).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02877E-2215-41F6-9E71-1FDA375BF01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7536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02877E-2215-41F6-9E71-1FDA375BF01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393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Idaho Code 39-5302(1)(j)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02877E-2215-41F6-9E71-1FDA375BF01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2799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02877E-2215-41F6-9E71-1FDA375BF01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4561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Idaho Code 39-5302(1)(l)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02877E-2215-41F6-9E71-1FDA375BF01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9647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1B9E8-03DC-0D00-4306-2C9A847B1D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D81F39-95CE-A3AA-C61E-6CA77C8C81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FD68B3-75DA-12B1-9CF2-06C6202D7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A1878-02F2-4FD1-A430-EC1B0BE1E54E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48367B-CA80-37D9-0070-33EF9E7E3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3BB39D-42CA-6FB4-D397-DE5F0B59B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7A65-BAA4-4BBF-837F-FBA734CB0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676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BAFAF-1933-9DC3-F7D5-F3596734E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775C84-98EA-3FFB-3D32-E19F5EDA7F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ACCDF7-019E-C7E7-B76C-BD841E96B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A1878-02F2-4FD1-A430-EC1B0BE1E54E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4CA606-F275-D6BE-BF5C-FF25C1E0B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8B8EC6-D7F7-A207-A62C-F9438F465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7A65-BAA4-4BBF-837F-FBA734CB0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666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0D52163-F7A8-04FF-E935-4FCE02C1E3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1DD091-F122-20C1-B037-8C40FF4FE3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CFCD86-D16F-DA8B-F6E9-36E4F6161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A1878-02F2-4FD1-A430-EC1B0BE1E54E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2DE7FE-68C4-6F7A-E810-341D0AA78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8F5DC6-4025-DF58-1A03-2878D278D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7A65-BAA4-4BBF-837F-FBA734CB0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335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22156-ED9D-F80D-8C48-A6C3348A5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E423B1-97E0-0FF9-C8B6-6C82934558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73FD42-BDB5-4D53-3735-91B5BE2BA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A1878-02F2-4FD1-A430-EC1B0BE1E54E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3DA929-37C2-7DB8-7537-7874216AE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4354B-EBC9-DCFD-963D-F7AF33ECB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7A65-BAA4-4BBF-837F-FBA734CB0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195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7A81B-4480-3A9A-C570-92AAEF820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024AD8-132C-8041-4D31-30DF992C3D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99E10A-2971-8AB4-950C-D0CB6706F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A1878-02F2-4FD1-A430-EC1B0BE1E54E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7D1769-61DA-5053-09FE-1FD25CCF9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74B1A1-3616-F33E-71D0-ECB6576E6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7A65-BAA4-4BBF-837F-FBA734CB0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977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370E3-610D-6910-5723-597F1DE68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458633-0906-CE12-1038-C93C534CB5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74B511-703D-D8E1-14CD-7C38DC9C3A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87BA2B-9E95-2537-4FE2-E7A54C9C6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A1878-02F2-4FD1-A430-EC1B0BE1E54E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E5205C-C6C1-9D5E-3995-007F536EE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C015CF-94CE-EA03-04CA-89C45B510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7A65-BAA4-4BBF-837F-FBA734CB0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908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7D695-82DA-EAB3-3A0D-B0DD1E9DB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5D9EAE-88E4-2B6C-9C1F-1960A17D94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8A4CF6-43E1-285D-4D4C-66E10D6EC3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75D607-841D-73D8-E820-10A85CC9B7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30387A-BA7A-D9EE-A648-3B3BB5347B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A9718F-B4B5-E485-6A2C-B39CA8220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A1878-02F2-4FD1-A430-EC1B0BE1E54E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CF8CE6-842B-0436-0346-66C11E364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CF3EFC-B3D9-54A5-0DC0-BCFBB5CB7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7A65-BAA4-4BBF-837F-FBA734CB0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033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4999D-A462-48B6-F164-B1481FCF1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C282D6-DA57-6BCD-D8D5-EF042ACBD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A1878-02F2-4FD1-A430-EC1B0BE1E54E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A45793-B2E5-4D06-A341-584D89BC8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276BE7-9C8C-6971-BA8A-E0AB7DAEC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7A65-BAA4-4BBF-837F-FBA734CB0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264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9521A8-3E0C-67CC-047B-A059EA6C8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A1878-02F2-4FD1-A430-EC1B0BE1E54E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F40DD6-2F61-FF1D-A8CA-E5CDE3921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17CA9C-522D-9AFA-B191-724B08DEB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7A65-BAA4-4BBF-837F-FBA734CB0D5C}" type="slidenum">
              <a:rPr lang="en-US" smtClean="0"/>
              <a:t>‹#›</a:t>
            </a:fld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BCC4D74-7F6D-39F6-1EBA-3B48CC23E76D}"/>
              </a:ext>
            </a:extLst>
          </p:cNvPr>
          <p:cNvGrpSpPr/>
          <p:nvPr userDrawn="1"/>
        </p:nvGrpSpPr>
        <p:grpSpPr>
          <a:xfrm>
            <a:off x="-235743" y="6400796"/>
            <a:ext cx="12663487" cy="857250"/>
            <a:chOff x="-209550" y="6400796"/>
            <a:chExt cx="12663487" cy="857250"/>
          </a:xfrm>
        </p:grpSpPr>
        <p:sp>
          <p:nvSpPr>
            <p:cNvPr id="6" name="Parallelogram 5">
              <a:extLst>
                <a:ext uri="{FF2B5EF4-FFF2-40B4-BE49-F238E27FC236}">
                  <a16:creationId xmlns:a16="http://schemas.microsoft.com/office/drawing/2014/main" id="{FC36E62E-9F73-4DD9-DC98-008287C25BDA}"/>
                </a:ext>
              </a:extLst>
            </p:cNvPr>
            <p:cNvSpPr/>
            <p:nvPr/>
          </p:nvSpPr>
          <p:spPr>
            <a:xfrm>
              <a:off x="-209550" y="6400796"/>
              <a:ext cx="1590675" cy="857250"/>
            </a:xfrm>
            <a:prstGeom prst="parallelogram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642CFBD6-E86A-725C-C15F-5F88C6E9B22F}"/>
                </a:ext>
              </a:extLst>
            </p:cNvPr>
            <p:cNvSpPr/>
            <p:nvPr/>
          </p:nvSpPr>
          <p:spPr>
            <a:xfrm>
              <a:off x="1020762" y="6400796"/>
              <a:ext cx="1590675" cy="857250"/>
            </a:xfrm>
            <a:prstGeom prst="parallelogram">
              <a:avLst/>
            </a:prstGeom>
            <a:solidFill>
              <a:schemeClr val="accent1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2A1B9E3B-571C-E63E-9049-879DE7754FA4}"/>
                </a:ext>
              </a:extLst>
            </p:cNvPr>
            <p:cNvSpPr/>
            <p:nvPr/>
          </p:nvSpPr>
          <p:spPr>
            <a:xfrm>
              <a:off x="2251074" y="6400796"/>
              <a:ext cx="1590675" cy="857250"/>
            </a:xfrm>
            <a:prstGeom prst="parallelogram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3B9E0BCC-0431-C80E-9233-585AA0B91A93}"/>
                </a:ext>
              </a:extLst>
            </p:cNvPr>
            <p:cNvSpPr/>
            <p:nvPr/>
          </p:nvSpPr>
          <p:spPr>
            <a:xfrm>
              <a:off x="3481386" y="6400796"/>
              <a:ext cx="1590675" cy="857250"/>
            </a:xfrm>
            <a:prstGeom prst="parallelogram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4FC143A0-F358-EF27-C080-C818EDF7ABF6}"/>
                </a:ext>
              </a:extLst>
            </p:cNvPr>
            <p:cNvSpPr/>
            <p:nvPr/>
          </p:nvSpPr>
          <p:spPr>
            <a:xfrm>
              <a:off x="4711698" y="6400796"/>
              <a:ext cx="1590675" cy="857250"/>
            </a:xfrm>
            <a:prstGeom prst="parallelogram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2BCA6E77-B558-E40E-EBB1-004CFDA022C9}"/>
                </a:ext>
              </a:extLst>
            </p:cNvPr>
            <p:cNvSpPr/>
            <p:nvPr/>
          </p:nvSpPr>
          <p:spPr>
            <a:xfrm>
              <a:off x="5942010" y="6400796"/>
              <a:ext cx="1590675" cy="857250"/>
            </a:xfrm>
            <a:prstGeom prst="parallelogram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Parallelogram 11">
              <a:extLst>
                <a:ext uri="{FF2B5EF4-FFF2-40B4-BE49-F238E27FC236}">
                  <a16:creationId xmlns:a16="http://schemas.microsoft.com/office/drawing/2014/main" id="{C5D67730-690C-707F-0276-5F1EAD4A8043}"/>
                </a:ext>
              </a:extLst>
            </p:cNvPr>
            <p:cNvSpPr/>
            <p:nvPr/>
          </p:nvSpPr>
          <p:spPr>
            <a:xfrm>
              <a:off x="7172322" y="6400796"/>
              <a:ext cx="1590675" cy="857250"/>
            </a:xfrm>
            <a:prstGeom prst="parallelogram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19D87FBE-5148-7E8E-1284-54FA5E8C8F54}"/>
                </a:ext>
              </a:extLst>
            </p:cNvPr>
            <p:cNvSpPr/>
            <p:nvPr/>
          </p:nvSpPr>
          <p:spPr>
            <a:xfrm>
              <a:off x="8402634" y="6400796"/>
              <a:ext cx="1590675" cy="857250"/>
            </a:xfrm>
            <a:prstGeom prst="parallelogram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6EE2A41D-FF83-BFAD-F8BF-79D2327BDF54}"/>
                </a:ext>
              </a:extLst>
            </p:cNvPr>
            <p:cNvSpPr/>
            <p:nvPr/>
          </p:nvSpPr>
          <p:spPr>
            <a:xfrm>
              <a:off x="9632946" y="6400796"/>
              <a:ext cx="1590675" cy="857250"/>
            </a:xfrm>
            <a:prstGeom prst="parallelogram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EC96F425-8393-99D3-6B7F-E40FC2D5C0B3}"/>
                </a:ext>
              </a:extLst>
            </p:cNvPr>
            <p:cNvSpPr/>
            <p:nvPr/>
          </p:nvSpPr>
          <p:spPr>
            <a:xfrm>
              <a:off x="10863262" y="6400796"/>
              <a:ext cx="1590675" cy="857250"/>
            </a:xfrm>
            <a:prstGeom prst="parallelogram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91125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A2B35-D39E-21B1-B178-FB1394FE0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70FCE9-8A92-876E-80E4-17AF30B557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  <a:lvl2pPr>
              <a:defRPr sz="28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FB9AC1-AE6F-607C-BADF-EB63069685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003D03-4AB6-1111-B993-B22ACF9AD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A1878-02F2-4FD1-A430-EC1B0BE1E54E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0B807C-DE3C-E3D7-DB0C-AA6098A9A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58964C-4B87-1E43-C51E-D5D6B4DA8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7A65-BAA4-4BBF-837F-FBA734CB0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416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6C80B-9A9A-CA71-11B7-C436D428D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59B053-4ED4-F979-AA77-92B1DE5623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B2DA23-45C8-33D0-D593-25DC3B80EA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A72719-2F09-1003-2B3F-22AA6D3C9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A1878-02F2-4FD1-A430-EC1B0BE1E54E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98B60B-FE44-9EE0-B2FE-CE87C10A3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EAA6CB-6B12-50AD-39BB-98EEDC631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7A65-BAA4-4BBF-837F-FBA734CB0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151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CBD8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BE5B7B-A9C7-9872-37CB-FA0271125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4869FA-DADE-926C-2D70-D7BC3BE77B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20375E-0C67-C395-D28F-097689860B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A1878-02F2-4FD1-A430-EC1B0BE1E54E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046BE9-9BBF-EEAF-D3B1-7426726333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03F484-A6BE-3FFA-E57C-00AB360082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6A7A65-BAA4-4BBF-837F-FBA734CB0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770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idaho.getcare.com/consumer/adult_protective_services_report.php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jpg"/><Relationship Id="rId4" Type="http://schemas.openxmlformats.org/officeDocument/2006/relationships/image" Target="../media/image1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EE997C8-2FB6-532D-34F3-8B0C15BEF320}"/>
              </a:ext>
            </a:extLst>
          </p:cNvPr>
          <p:cNvSpPr/>
          <p:nvPr/>
        </p:nvSpPr>
        <p:spPr>
          <a:xfrm>
            <a:off x="6711154" y="3910644"/>
            <a:ext cx="5480846" cy="2490148"/>
          </a:xfrm>
          <a:prstGeom prst="rect">
            <a:avLst/>
          </a:prstGeom>
          <a:solidFill>
            <a:srgbClr val="ADC2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arallelogram 10">
            <a:extLst>
              <a:ext uri="{FF2B5EF4-FFF2-40B4-BE49-F238E27FC236}">
                <a16:creationId xmlns:a16="http://schemas.microsoft.com/office/drawing/2014/main" id="{6B6232C8-0C65-0333-69D5-B95D16AA1BED}"/>
              </a:ext>
            </a:extLst>
          </p:cNvPr>
          <p:cNvSpPr/>
          <p:nvPr/>
        </p:nvSpPr>
        <p:spPr>
          <a:xfrm>
            <a:off x="-596110" y="6400796"/>
            <a:ext cx="1590675" cy="857250"/>
          </a:xfrm>
          <a:prstGeom prst="parallelogram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7685B3-5649-21D6-F3CE-3711FB2EBD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5245" y="3910644"/>
            <a:ext cx="6033155" cy="2341904"/>
          </a:xfrm>
        </p:spPr>
        <p:txBody>
          <a:bodyPr anchor="b">
            <a:noAutofit/>
          </a:bodyPr>
          <a:lstStyle/>
          <a:p>
            <a:pPr algn="l"/>
            <a:r>
              <a:rPr lang="en-US" sz="3600" b="1" dirty="0"/>
              <a:t>Administered by:</a:t>
            </a:r>
            <a:br>
              <a:rPr lang="en-US" sz="3600" b="1" dirty="0"/>
            </a:br>
            <a:r>
              <a:rPr lang="en-US" sz="3600" b="1" dirty="0"/>
              <a:t>Idaho Commission on Aging in Collaboration with the Southwest Idaho Area Agency on Aging.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493B3B-6B7F-946E-037D-397B0BD618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17598" y="4980379"/>
            <a:ext cx="5004493" cy="1420413"/>
          </a:xfrm>
        </p:spPr>
        <p:txBody>
          <a:bodyPr anchor="t"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US" sz="2800" dirty="0"/>
              <a:t>APS Supervisor</a:t>
            </a: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US" sz="2800" dirty="0"/>
              <a:t>Southwest Idaho Area Agency on Aging / Area 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25B4152-23CF-5669-2D78-1BC65330FB02}"/>
              </a:ext>
            </a:extLst>
          </p:cNvPr>
          <p:cNvSpPr txBox="1"/>
          <p:nvPr/>
        </p:nvSpPr>
        <p:spPr>
          <a:xfrm>
            <a:off x="7231536" y="4225770"/>
            <a:ext cx="33316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Calibri" panose="020F0502020204030204"/>
                <a:ea typeface="+mn-ea"/>
                <a:cs typeface="+mn-cs"/>
              </a:rPr>
              <a:t>Chris Parish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2988EAE-E442-846C-54B7-A158C89474BD}"/>
              </a:ext>
            </a:extLst>
          </p:cNvPr>
          <p:cNvCxnSpPr/>
          <p:nvPr/>
        </p:nvCxnSpPr>
        <p:spPr>
          <a:xfrm>
            <a:off x="7293530" y="4933656"/>
            <a:ext cx="3207076" cy="0"/>
          </a:xfrm>
          <a:prstGeom prst="line">
            <a:avLst/>
          </a:prstGeom>
          <a:ln w="38100"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52D2FFB-DE03-2991-FE06-D600399C79B5}"/>
              </a:ext>
            </a:extLst>
          </p:cNvPr>
          <p:cNvCxnSpPr>
            <a:cxnSpLocks/>
          </p:cNvCxnSpPr>
          <p:nvPr/>
        </p:nvCxnSpPr>
        <p:spPr>
          <a:xfrm flipV="1">
            <a:off x="7137636" y="4352529"/>
            <a:ext cx="0" cy="2105022"/>
          </a:xfrm>
          <a:prstGeom prst="line">
            <a:avLst/>
          </a:prstGeom>
          <a:ln w="38100"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0A0EA482-4D44-338C-E044-B5B64401C918}"/>
              </a:ext>
            </a:extLst>
          </p:cNvPr>
          <p:cNvSpPr txBox="1"/>
          <p:nvPr/>
        </p:nvSpPr>
        <p:spPr>
          <a:xfrm>
            <a:off x="215245" y="165592"/>
            <a:ext cx="612457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Adult Protective Services (APS)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E47091EF-F29A-3438-626A-AC616E48E997}"/>
              </a:ext>
            </a:extLst>
          </p:cNvPr>
          <p:cNvGrpSpPr/>
          <p:nvPr/>
        </p:nvGrpSpPr>
        <p:grpSpPr>
          <a:xfrm>
            <a:off x="-235743" y="6400796"/>
            <a:ext cx="12663487" cy="857250"/>
            <a:chOff x="-209550" y="6400796"/>
            <a:chExt cx="12663487" cy="857250"/>
          </a:xfrm>
        </p:grpSpPr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7B7F2950-8B66-2D28-A4E1-C56B035F98A4}"/>
                </a:ext>
              </a:extLst>
            </p:cNvPr>
            <p:cNvSpPr/>
            <p:nvPr/>
          </p:nvSpPr>
          <p:spPr>
            <a:xfrm>
              <a:off x="-209550" y="6400796"/>
              <a:ext cx="1590675" cy="857250"/>
            </a:xfrm>
            <a:prstGeom prst="parallelogram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513C65D7-E444-A80E-C3FD-44B43D3D35AD}"/>
                </a:ext>
              </a:extLst>
            </p:cNvPr>
            <p:cNvSpPr/>
            <p:nvPr/>
          </p:nvSpPr>
          <p:spPr>
            <a:xfrm>
              <a:off x="1020762" y="6400796"/>
              <a:ext cx="1590675" cy="857250"/>
            </a:xfrm>
            <a:prstGeom prst="parallelogram">
              <a:avLst/>
            </a:prstGeom>
            <a:solidFill>
              <a:schemeClr val="accent1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Parallelogram 18">
              <a:extLst>
                <a:ext uri="{FF2B5EF4-FFF2-40B4-BE49-F238E27FC236}">
                  <a16:creationId xmlns:a16="http://schemas.microsoft.com/office/drawing/2014/main" id="{CBB82C0A-3DD6-78EF-FCAF-32FC715DCC2E}"/>
                </a:ext>
              </a:extLst>
            </p:cNvPr>
            <p:cNvSpPr/>
            <p:nvPr/>
          </p:nvSpPr>
          <p:spPr>
            <a:xfrm>
              <a:off x="2251074" y="6400796"/>
              <a:ext cx="1590675" cy="857250"/>
            </a:xfrm>
            <a:prstGeom prst="parallelogram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Parallelogram 19">
              <a:extLst>
                <a:ext uri="{FF2B5EF4-FFF2-40B4-BE49-F238E27FC236}">
                  <a16:creationId xmlns:a16="http://schemas.microsoft.com/office/drawing/2014/main" id="{24881D2B-7D63-648D-A0B7-C1DE1FFEDC79}"/>
                </a:ext>
              </a:extLst>
            </p:cNvPr>
            <p:cNvSpPr/>
            <p:nvPr/>
          </p:nvSpPr>
          <p:spPr>
            <a:xfrm>
              <a:off x="3481386" y="6400796"/>
              <a:ext cx="1590675" cy="857250"/>
            </a:xfrm>
            <a:prstGeom prst="parallelogram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Parallelogram 20">
              <a:extLst>
                <a:ext uri="{FF2B5EF4-FFF2-40B4-BE49-F238E27FC236}">
                  <a16:creationId xmlns:a16="http://schemas.microsoft.com/office/drawing/2014/main" id="{9AD936CD-8FEE-702A-0CE7-50DF57C53371}"/>
                </a:ext>
              </a:extLst>
            </p:cNvPr>
            <p:cNvSpPr/>
            <p:nvPr/>
          </p:nvSpPr>
          <p:spPr>
            <a:xfrm>
              <a:off x="4711698" y="6400796"/>
              <a:ext cx="1590675" cy="857250"/>
            </a:xfrm>
            <a:prstGeom prst="parallelogram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Parallelogram 21">
              <a:extLst>
                <a:ext uri="{FF2B5EF4-FFF2-40B4-BE49-F238E27FC236}">
                  <a16:creationId xmlns:a16="http://schemas.microsoft.com/office/drawing/2014/main" id="{8736EE32-5637-185F-924B-0F77B4B26AE4}"/>
                </a:ext>
              </a:extLst>
            </p:cNvPr>
            <p:cNvSpPr/>
            <p:nvPr/>
          </p:nvSpPr>
          <p:spPr>
            <a:xfrm>
              <a:off x="5942010" y="6400796"/>
              <a:ext cx="1590675" cy="857250"/>
            </a:xfrm>
            <a:prstGeom prst="parallelogram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Parallelogram 22">
              <a:extLst>
                <a:ext uri="{FF2B5EF4-FFF2-40B4-BE49-F238E27FC236}">
                  <a16:creationId xmlns:a16="http://schemas.microsoft.com/office/drawing/2014/main" id="{8FA84776-E5C4-EFB6-C010-7231964478E0}"/>
                </a:ext>
              </a:extLst>
            </p:cNvPr>
            <p:cNvSpPr/>
            <p:nvPr/>
          </p:nvSpPr>
          <p:spPr>
            <a:xfrm>
              <a:off x="7172322" y="6400796"/>
              <a:ext cx="1590675" cy="857250"/>
            </a:xfrm>
            <a:prstGeom prst="parallelogram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Parallelogram 23">
              <a:extLst>
                <a:ext uri="{FF2B5EF4-FFF2-40B4-BE49-F238E27FC236}">
                  <a16:creationId xmlns:a16="http://schemas.microsoft.com/office/drawing/2014/main" id="{F0FABEC0-52E3-B9A6-6273-E2FE0455822F}"/>
                </a:ext>
              </a:extLst>
            </p:cNvPr>
            <p:cNvSpPr/>
            <p:nvPr/>
          </p:nvSpPr>
          <p:spPr>
            <a:xfrm>
              <a:off x="8402634" y="6400796"/>
              <a:ext cx="1590675" cy="857250"/>
            </a:xfrm>
            <a:prstGeom prst="parallelogram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Parallelogram 24">
              <a:extLst>
                <a:ext uri="{FF2B5EF4-FFF2-40B4-BE49-F238E27FC236}">
                  <a16:creationId xmlns:a16="http://schemas.microsoft.com/office/drawing/2014/main" id="{9528F4C7-7070-907E-CC43-9DA296A2D816}"/>
                </a:ext>
              </a:extLst>
            </p:cNvPr>
            <p:cNvSpPr/>
            <p:nvPr/>
          </p:nvSpPr>
          <p:spPr>
            <a:xfrm>
              <a:off x="9632946" y="6400796"/>
              <a:ext cx="1590675" cy="857250"/>
            </a:xfrm>
            <a:prstGeom prst="parallelogram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Parallelogram 25">
              <a:extLst>
                <a:ext uri="{FF2B5EF4-FFF2-40B4-BE49-F238E27FC236}">
                  <a16:creationId xmlns:a16="http://schemas.microsoft.com/office/drawing/2014/main" id="{155FD686-0F4F-447F-F686-EE998E17DF9E}"/>
                </a:ext>
              </a:extLst>
            </p:cNvPr>
            <p:cNvSpPr/>
            <p:nvPr/>
          </p:nvSpPr>
          <p:spPr>
            <a:xfrm>
              <a:off x="10863262" y="6400796"/>
              <a:ext cx="1590675" cy="857250"/>
            </a:xfrm>
            <a:prstGeom prst="parallelogram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id="{48FA677F-8027-CAD0-ACF9-01FFF49C21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93926" y="302099"/>
            <a:ext cx="4814461" cy="3251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7420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CE289AFC-9441-D511-DADC-A8259DA79560}"/>
              </a:ext>
            </a:extLst>
          </p:cNvPr>
          <p:cNvSpPr/>
          <p:nvPr/>
        </p:nvSpPr>
        <p:spPr>
          <a:xfrm>
            <a:off x="-144749" y="1846714"/>
            <a:ext cx="1818041" cy="3553194"/>
          </a:xfrm>
          <a:custGeom>
            <a:avLst/>
            <a:gdLst>
              <a:gd name="connsiteX0" fmla="*/ 0 w 1818041"/>
              <a:gd name="connsiteY0" fmla="*/ 0 h 3154680"/>
              <a:gd name="connsiteX1" fmla="*/ 1082845 w 1818041"/>
              <a:gd name="connsiteY1" fmla="*/ 0 h 3154680"/>
              <a:gd name="connsiteX2" fmla="*/ 1818041 w 1818041"/>
              <a:gd name="connsiteY2" fmla="*/ 1589687 h 3154680"/>
              <a:gd name="connsiteX3" fmla="*/ 1094265 w 1818041"/>
              <a:gd name="connsiteY3" fmla="*/ 3154680 h 3154680"/>
              <a:gd name="connsiteX4" fmla="*/ 0 w 1818041"/>
              <a:gd name="connsiteY4" fmla="*/ 3154680 h 3154680"/>
              <a:gd name="connsiteX5" fmla="*/ 0 w 1818041"/>
              <a:gd name="connsiteY5" fmla="*/ 3109636 h 3154680"/>
              <a:gd name="connsiteX6" fmla="*/ 702944 w 1818041"/>
              <a:gd name="connsiteY6" fmla="*/ 1589688 h 3154680"/>
              <a:gd name="connsiteX7" fmla="*/ 0 w 1818041"/>
              <a:gd name="connsiteY7" fmla="*/ 69740 h 3154680"/>
              <a:gd name="connsiteX8" fmla="*/ 0 w 1818041"/>
              <a:gd name="connsiteY8" fmla="*/ 0 h 3154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18041" h="3154680">
                <a:moveTo>
                  <a:pt x="0" y="0"/>
                </a:moveTo>
                <a:lnTo>
                  <a:pt x="1082845" y="0"/>
                </a:lnTo>
                <a:lnTo>
                  <a:pt x="1818041" y="1589687"/>
                </a:lnTo>
                <a:lnTo>
                  <a:pt x="1094265" y="3154680"/>
                </a:lnTo>
                <a:lnTo>
                  <a:pt x="0" y="3154680"/>
                </a:lnTo>
                <a:lnTo>
                  <a:pt x="0" y="3109636"/>
                </a:lnTo>
                <a:lnTo>
                  <a:pt x="702944" y="1589688"/>
                </a:lnTo>
                <a:lnTo>
                  <a:pt x="0" y="6974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CE49FDB9-70F0-E595-8A8A-5F8D54DCC2BD}"/>
              </a:ext>
            </a:extLst>
          </p:cNvPr>
          <p:cNvSpPr/>
          <p:nvPr/>
        </p:nvSpPr>
        <p:spPr>
          <a:xfrm>
            <a:off x="1247733" y="1846713"/>
            <a:ext cx="8167199" cy="3604689"/>
          </a:xfrm>
          <a:custGeom>
            <a:avLst/>
            <a:gdLst>
              <a:gd name="connsiteX0" fmla="*/ 0 w 7253303"/>
              <a:gd name="connsiteY0" fmla="*/ 0 h 3154680"/>
              <a:gd name="connsiteX1" fmla="*/ 7253303 w 7253303"/>
              <a:gd name="connsiteY1" fmla="*/ 0 h 3154680"/>
              <a:gd name="connsiteX2" fmla="*/ 7253303 w 7253303"/>
              <a:gd name="connsiteY2" fmla="*/ 3154680 h 3154680"/>
              <a:gd name="connsiteX3" fmla="*/ 11420 w 7253303"/>
              <a:gd name="connsiteY3" fmla="*/ 3154680 h 3154680"/>
              <a:gd name="connsiteX4" fmla="*/ 735196 w 7253303"/>
              <a:gd name="connsiteY4" fmla="*/ 1589687 h 3154680"/>
              <a:gd name="connsiteX5" fmla="*/ 0 w 7253303"/>
              <a:gd name="connsiteY5" fmla="*/ 0 h 3154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53303" h="3154680">
                <a:moveTo>
                  <a:pt x="0" y="0"/>
                </a:moveTo>
                <a:lnTo>
                  <a:pt x="7253303" y="0"/>
                </a:lnTo>
                <a:lnTo>
                  <a:pt x="7253303" y="3154680"/>
                </a:lnTo>
                <a:lnTo>
                  <a:pt x="11420" y="3154680"/>
                </a:lnTo>
                <a:lnTo>
                  <a:pt x="735196" y="158968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7F5AC7D-4ED8-0B70-BEED-FD4FDFD6ACE3}"/>
              </a:ext>
            </a:extLst>
          </p:cNvPr>
          <p:cNvSpPr txBox="1"/>
          <p:nvPr/>
        </p:nvSpPr>
        <p:spPr>
          <a:xfrm>
            <a:off x="2164303" y="1911973"/>
            <a:ext cx="7250629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/>
              <a:t>Appearing malnourished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/>
              <a:t>Showing signs of physical injury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/>
              <a:t>Answers appear to be scripted and rehearsed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/>
              <a:t>Submissive or fearful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/>
              <a:t>Avoiding eye contact, social interaction, and authority figures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2639E83-2A39-8C33-01E0-D76118EDAE81}"/>
              </a:ext>
            </a:extLst>
          </p:cNvPr>
          <p:cNvSpPr txBox="1">
            <a:spLocks/>
          </p:cNvSpPr>
          <p:nvPr/>
        </p:nvSpPr>
        <p:spPr>
          <a:xfrm>
            <a:off x="1896533" y="200586"/>
            <a:ext cx="8398933" cy="642867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/>
              <a:t>Common Indicators of Human Trafficking</a:t>
            </a:r>
          </a:p>
        </p:txBody>
      </p:sp>
    </p:spTree>
    <p:extLst>
      <p:ext uri="{BB962C8B-B14F-4D97-AF65-F5344CB8AC3E}">
        <p14:creationId xmlns:p14="http://schemas.microsoft.com/office/powerpoint/2010/main" val="1486881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DD379DAF-C7A0-64D4-3D3F-AC8CF09234C5}"/>
              </a:ext>
            </a:extLst>
          </p:cNvPr>
          <p:cNvGrpSpPr/>
          <p:nvPr/>
        </p:nvGrpSpPr>
        <p:grpSpPr>
          <a:xfrm>
            <a:off x="-235743" y="6400796"/>
            <a:ext cx="12663487" cy="857250"/>
            <a:chOff x="-209550" y="6400796"/>
            <a:chExt cx="12663487" cy="857250"/>
          </a:xfrm>
        </p:grpSpPr>
        <p:sp>
          <p:nvSpPr>
            <p:cNvPr id="3" name="Parallelogram 2">
              <a:extLst>
                <a:ext uri="{FF2B5EF4-FFF2-40B4-BE49-F238E27FC236}">
                  <a16:creationId xmlns:a16="http://schemas.microsoft.com/office/drawing/2014/main" id="{4548C406-1E78-DF8B-7D4D-B9F9CECA91A1}"/>
                </a:ext>
              </a:extLst>
            </p:cNvPr>
            <p:cNvSpPr/>
            <p:nvPr/>
          </p:nvSpPr>
          <p:spPr>
            <a:xfrm>
              <a:off x="-209550" y="6400796"/>
              <a:ext cx="1590675" cy="857250"/>
            </a:xfrm>
            <a:prstGeom prst="parallelogram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Parallelogram 3">
              <a:extLst>
                <a:ext uri="{FF2B5EF4-FFF2-40B4-BE49-F238E27FC236}">
                  <a16:creationId xmlns:a16="http://schemas.microsoft.com/office/drawing/2014/main" id="{2C694E64-0C56-263E-522C-F4A9DA89B02D}"/>
                </a:ext>
              </a:extLst>
            </p:cNvPr>
            <p:cNvSpPr/>
            <p:nvPr/>
          </p:nvSpPr>
          <p:spPr>
            <a:xfrm>
              <a:off x="1020762" y="6400796"/>
              <a:ext cx="1590675" cy="857250"/>
            </a:xfrm>
            <a:prstGeom prst="parallelogram">
              <a:avLst/>
            </a:prstGeom>
            <a:solidFill>
              <a:schemeClr val="accent1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Parallelogram 4">
              <a:extLst>
                <a:ext uri="{FF2B5EF4-FFF2-40B4-BE49-F238E27FC236}">
                  <a16:creationId xmlns:a16="http://schemas.microsoft.com/office/drawing/2014/main" id="{9C78DD76-3BF8-FD34-595D-AA4EFAA1DF42}"/>
                </a:ext>
              </a:extLst>
            </p:cNvPr>
            <p:cNvSpPr/>
            <p:nvPr/>
          </p:nvSpPr>
          <p:spPr>
            <a:xfrm>
              <a:off x="2251074" y="6400796"/>
              <a:ext cx="1590675" cy="857250"/>
            </a:xfrm>
            <a:prstGeom prst="parallelogram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Parallelogram 5">
              <a:extLst>
                <a:ext uri="{FF2B5EF4-FFF2-40B4-BE49-F238E27FC236}">
                  <a16:creationId xmlns:a16="http://schemas.microsoft.com/office/drawing/2014/main" id="{AF11A790-AFEA-947E-BAEA-91552684282A}"/>
                </a:ext>
              </a:extLst>
            </p:cNvPr>
            <p:cNvSpPr/>
            <p:nvPr/>
          </p:nvSpPr>
          <p:spPr>
            <a:xfrm>
              <a:off x="3481386" y="6400796"/>
              <a:ext cx="1590675" cy="857250"/>
            </a:xfrm>
            <a:prstGeom prst="parallelogram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68B9EDDC-5760-DF21-71BA-582B4732B650}"/>
                </a:ext>
              </a:extLst>
            </p:cNvPr>
            <p:cNvSpPr/>
            <p:nvPr/>
          </p:nvSpPr>
          <p:spPr>
            <a:xfrm>
              <a:off x="4711698" y="6400796"/>
              <a:ext cx="1590675" cy="857250"/>
            </a:xfrm>
            <a:prstGeom prst="parallelogram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1A46BECE-2693-10B7-C371-5B872471AC39}"/>
                </a:ext>
              </a:extLst>
            </p:cNvPr>
            <p:cNvSpPr/>
            <p:nvPr/>
          </p:nvSpPr>
          <p:spPr>
            <a:xfrm>
              <a:off x="5942010" y="6400796"/>
              <a:ext cx="1590675" cy="857250"/>
            </a:xfrm>
            <a:prstGeom prst="parallelogram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BA2FC8D9-D991-AF55-572B-A6A59606ECF9}"/>
                </a:ext>
              </a:extLst>
            </p:cNvPr>
            <p:cNvSpPr/>
            <p:nvPr/>
          </p:nvSpPr>
          <p:spPr>
            <a:xfrm>
              <a:off x="7172322" y="6400796"/>
              <a:ext cx="1590675" cy="857250"/>
            </a:xfrm>
            <a:prstGeom prst="parallelogram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9307CBD8-0293-FB08-C9C4-7D2EFBF69EA5}"/>
                </a:ext>
              </a:extLst>
            </p:cNvPr>
            <p:cNvSpPr/>
            <p:nvPr/>
          </p:nvSpPr>
          <p:spPr>
            <a:xfrm>
              <a:off x="8402634" y="6400796"/>
              <a:ext cx="1590675" cy="857250"/>
            </a:xfrm>
            <a:prstGeom prst="parallelogram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4B8683B7-FAF2-85AC-EDEF-C40673D38AF6}"/>
                </a:ext>
              </a:extLst>
            </p:cNvPr>
            <p:cNvSpPr/>
            <p:nvPr/>
          </p:nvSpPr>
          <p:spPr>
            <a:xfrm>
              <a:off x="9632946" y="6400796"/>
              <a:ext cx="1590675" cy="857250"/>
            </a:xfrm>
            <a:prstGeom prst="parallelogram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Parallelogram 11">
              <a:extLst>
                <a:ext uri="{FF2B5EF4-FFF2-40B4-BE49-F238E27FC236}">
                  <a16:creationId xmlns:a16="http://schemas.microsoft.com/office/drawing/2014/main" id="{5C34BBC5-E57E-EC22-6400-FF19C75ADDEC}"/>
                </a:ext>
              </a:extLst>
            </p:cNvPr>
            <p:cNvSpPr/>
            <p:nvPr/>
          </p:nvSpPr>
          <p:spPr>
            <a:xfrm>
              <a:off x="10863262" y="6400796"/>
              <a:ext cx="1590675" cy="857250"/>
            </a:xfrm>
            <a:prstGeom prst="parallelogram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27D3760-07AC-5799-7779-3B04070FF4F5}"/>
              </a:ext>
            </a:extLst>
          </p:cNvPr>
          <p:cNvGrpSpPr/>
          <p:nvPr/>
        </p:nvGrpSpPr>
        <p:grpSpPr>
          <a:xfrm>
            <a:off x="16298" y="1822646"/>
            <a:ext cx="3200400" cy="3200400"/>
            <a:chOff x="564235" y="2662369"/>
            <a:chExt cx="2286000" cy="2286000"/>
          </a:xfrm>
        </p:grpSpPr>
        <p:sp>
          <p:nvSpPr>
            <p:cNvPr id="14" name="Hexagon 13">
              <a:extLst>
                <a:ext uri="{FF2B5EF4-FFF2-40B4-BE49-F238E27FC236}">
                  <a16:creationId xmlns:a16="http://schemas.microsoft.com/office/drawing/2014/main" id="{F8B73D7B-556A-1F48-A658-BD404D353318}"/>
                </a:ext>
              </a:extLst>
            </p:cNvPr>
            <p:cNvSpPr/>
            <p:nvPr/>
          </p:nvSpPr>
          <p:spPr>
            <a:xfrm>
              <a:off x="564235" y="2662369"/>
              <a:ext cx="2286000" cy="2286000"/>
            </a:xfrm>
            <a:prstGeom prst="hexagon">
              <a:avLst/>
            </a:prstGeom>
            <a:solidFill>
              <a:schemeClr val="accent1">
                <a:lumMod val="9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41C629DB-7DC8-902E-05E7-7204FA36E838}"/>
                </a:ext>
              </a:extLst>
            </p:cNvPr>
            <p:cNvSpPr txBox="1"/>
            <p:nvPr/>
          </p:nvSpPr>
          <p:spPr>
            <a:xfrm>
              <a:off x="734167" y="3560680"/>
              <a:ext cx="1946137" cy="50563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dirty="0"/>
                <a:t>Neglect</a:t>
              </a:r>
            </a:p>
          </p:txBody>
        </p:sp>
      </p:grp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4B979182-EB79-42D3-F7E4-ED399473878E}"/>
              </a:ext>
            </a:extLst>
          </p:cNvPr>
          <p:cNvSpPr/>
          <p:nvPr/>
        </p:nvSpPr>
        <p:spPr>
          <a:xfrm>
            <a:off x="2759330" y="1846714"/>
            <a:ext cx="1818041" cy="3154680"/>
          </a:xfrm>
          <a:custGeom>
            <a:avLst/>
            <a:gdLst>
              <a:gd name="connsiteX0" fmla="*/ 0 w 1818041"/>
              <a:gd name="connsiteY0" fmla="*/ 0 h 3154680"/>
              <a:gd name="connsiteX1" fmla="*/ 1082845 w 1818041"/>
              <a:gd name="connsiteY1" fmla="*/ 0 h 3154680"/>
              <a:gd name="connsiteX2" fmla="*/ 1818041 w 1818041"/>
              <a:gd name="connsiteY2" fmla="*/ 1589687 h 3154680"/>
              <a:gd name="connsiteX3" fmla="*/ 1094265 w 1818041"/>
              <a:gd name="connsiteY3" fmla="*/ 3154680 h 3154680"/>
              <a:gd name="connsiteX4" fmla="*/ 0 w 1818041"/>
              <a:gd name="connsiteY4" fmla="*/ 3154680 h 3154680"/>
              <a:gd name="connsiteX5" fmla="*/ 0 w 1818041"/>
              <a:gd name="connsiteY5" fmla="*/ 3109636 h 3154680"/>
              <a:gd name="connsiteX6" fmla="*/ 702944 w 1818041"/>
              <a:gd name="connsiteY6" fmla="*/ 1589688 h 3154680"/>
              <a:gd name="connsiteX7" fmla="*/ 0 w 1818041"/>
              <a:gd name="connsiteY7" fmla="*/ 69740 h 3154680"/>
              <a:gd name="connsiteX8" fmla="*/ 0 w 1818041"/>
              <a:gd name="connsiteY8" fmla="*/ 0 h 3154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18041" h="3154680">
                <a:moveTo>
                  <a:pt x="0" y="0"/>
                </a:moveTo>
                <a:lnTo>
                  <a:pt x="1082845" y="0"/>
                </a:lnTo>
                <a:lnTo>
                  <a:pt x="1818041" y="1589687"/>
                </a:lnTo>
                <a:lnTo>
                  <a:pt x="1094265" y="3154680"/>
                </a:lnTo>
                <a:lnTo>
                  <a:pt x="0" y="3154680"/>
                </a:lnTo>
                <a:lnTo>
                  <a:pt x="0" y="3109636"/>
                </a:lnTo>
                <a:lnTo>
                  <a:pt x="702944" y="1589688"/>
                </a:lnTo>
                <a:lnTo>
                  <a:pt x="0" y="6974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0AA90900-5F52-4F27-46C7-226B84C74E7D}"/>
              </a:ext>
            </a:extLst>
          </p:cNvPr>
          <p:cNvSpPr/>
          <p:nvPr/>
        </p:nvSpPr>
        <p:spPr>
          <a:xfrm>
            <a:off x="4151812" y="1822646"/>
            <a:ext cx="7253303" cy="3200400"/>
          </a:xfrm>
          <a:custGeom>
            <a:avLst/>
            <a:gdLst>
              <a:gd name="connsiteX0" fmla="*/ 0 w 7253303"/>
              <a:gd name="connsiteY0" fmla="*/ 0 h 3154680"/>
              <a:gd name="connsiteX1" fmla="*/ 7253303 w 7253303"/>
              <a:gd name="connsiteY1" fmla="*/ 0 h 3154680"/>
              <a:gd name="connsiteX2" fmla="*/ 7253303 w 7253303"/>
              <a:gd name="connsiteY2" fmla="*/ 3154680 h 3154680"/>
              <a:gd name="connsiteX3" fmla="*/ 11420 w 7253303"/>
              <a:gd name="connsiteY3" fmla="*/ 3154680 h 3154680"/>
              <a:gd name="connsiteX4" fmla="*/ 735196 w 7253303"/>
              <a:gd name="connsiteY4" fmla="*/ 1589687 h 3154680"/>
              <a:gd name="connsiteX5" fmla="*/ 0 w 7253303"/>
              <a:gd name="connsiteY5" fmla="*/ 0 h 3154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53303" h="3154680">
                <a:moveTo>
                  <a:pt x="0" y="0"/>
                </a:moveTo>
                <a:lnTo>
                  <a:pt x="7253303" y="0"/>
                </a:lnTo>
                <a:lnTo>
                  <a:pt x="7253303" y="3154680"/>
                </a:lnTo>
                <a:lnTo>
                  <a:pt x="11420" y="3154680"/>
                </a:lnTo>
                <a:lnTo>
                  <a:pt x="735196" y="158968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3F4E907-7E02-14EA-0656-295B88772572}"/>
              </a:ext>
            </a:extLst>
          </p:cNvPr>
          <p:cNvSpPr txBox="1"/>
          <p:nvPr/>
        </p:nvSpPr>
        <p:spPr>
          <a:xfrm>
            <a:off x="5068384" y="2119000"/>
            <a:ext cx="612395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Failure of a caregiver to provide food, clothing, shelter, or medical care, the absence of which impairs or threatens sustainable life or health of a vulnerable adult.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F0B5A27B-F189-0A2B-F6EA-7596B3EB7495}"/>
              </a:ext>
            </a:extLst>
          </p:cNvPr>
          <p:cNvSpPr txBox="1">
            <a:spLocks/>
          </p:cNvSpPr>
          <p:nvPr/>
        </p:nvSpPr>
        <p:spPr>
          <a:xfrm>
            <a:off x="2869782" y="193539"/>
            <a:ext cx="6452437" cy="642867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/>
              <a:t>Maltreatment Defined:</a:t>
            </a:r>
          </a:p>
        </p:txBody>
      </p:sp>
    </p:spTree>
    <p:extLst>
      <p:ext uri="{BB962C8B-B14F-4D97-AF65-F5344CB8AC3E}">
        <p14:creationId xmlns:p14="http://schemas.microsoft.com/office/powerpoint/2010/main" val="3585107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CE289AFC-9441-D511-DADC-A8259DA79560}"/>
              </a:ext>
            </a:extLst>
          </p:cNvPr>
          <p:cNvSpPr/>
          <p:nvPr/>
        </p:nvSpPr>
        <p:spPr>
          <a:xfrm>
            <a:off x="-85482" y="1846714"/>
            <a:ext cx="1818041" cy="3553194"/>
          </a:xfrm>
          <a:custGeom>
            <a:avLst/>
            <a:gdLst>
              <a:gd name="connsiteX0" fmla="*/ 0 w 1818041"/>
              <a:gd name="connsiteY0" fmla="*/ 0 h 3154680"/>
              <a:gd name="connsiteX1" fmla="*/ 1082845 w 1818041"/>
              <a:gd name="connsiteY1" fmla="*/ 0 h 3154680"/>
              <a:gd name="connsiteX2" fmla="*/ 1818041 w 1818041"/>
              <a:gd name="connsiteY2" fmla="*/ 1589687 h 3154680"/>
              <a:gd name="connsiteX3" fmla="*/ 1094265 w 1818041"/>
              <a:gd name="connsiteY3" fmla="*/ 3154680 h 3154680"/>
              <a:gd name="connsiteX4" fmla="*/ 0 w 1818041"/>
              <a:gd name="connsiteY4" fmla="*/ 3154680 h 3154680"/>
              <a:gd name="connsiteX5" fmla="*/ 0 w 1818041"/>
              <a:gd name="connsiteY5" fmla="*/ 3109636 h 3154680"/>
              <a:gd name="connsiteX6" fmla="*/ 702944 w 1818041"/>
              <a:gd name="connsiteY6" fmla="*/ 1589688 h 3154680"/>
              <a:gd name="connsiteX7" fmla="*/ 0 w 1818041"/>
              <a:gd name="connsiteY7" fmla="*/ 69740 h 3154680"/>
              <a:gd name="connsiteX8" fmla="*/ 0 w 1818041"/>
              <a:gd name="connsiteY8" fmla="*/ 0 h 3154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18041" h="3154680">
                <a:moveTo>
                  <a:pt x="0" y="0"/>
                </a:moveTo>
                <a:lnTo>
                  <a:pt x="1082845" y="0"/>
                </a:lnTo>
                <a:lnTo>
                  <a:pt x="1818041" y="1589687"/>
                </a:lnTo>
                <a:lnTo>
                  <a:pt x="1094265" y="3154680"/>
                </a:lnTo>
                <a:lnTo>
                  <a:pt x="0" y="3154680"/>
                </a:lnTo>
                <a:lnTo>
                  <a:pt x="0" y="3109636"/>
                </a:lnTo>
                <a:lnTo>
                  <a:pt x="702944" y="1589688"/>
                </a:lnTo>
                <a:lnTo>
                  <a:pt x="0" y="6974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CE49FDB9-70F0-E595-8A8A-5F8D54DCC2BD}"/>
              </a:ext>
            </a:extLst>
          </p:cNvPr>
          <p:cNvSpPr/>
          <p:nvPr/>
        </p:nvSpPr>
        <p:spPr>
          <a:xfrm>
            <a:off x="1307000" y="1846714"/>
            <a:ext cx="7582999" cy="3604689"/>
          </a:xfrm>
          <a:custGeom>
            <a:avLst/>
            <a:gdLst>
              <a:gd name="connsiteX0" fmla="*/ 0 w 7253303"/>
              <a:gd name="connsiteY0" fmla="*/ 0 h 3154680"/>
              <a:gd name="connsiteX1" fmla="*/ 7253303 w 7253303"/>
              <a:gd name="connsiteY1" fmla="*/ 0 h 3154680"/>
              <a:gd name="connsiteX2" fmla="*/ 7253303 w 7253303"/>
              <a:gd name="connsiteY2" fmla="*/ 3154680 h 3154680"/>
              <a:gd name="connsiteX3" fmla="*/ 11420 w 7253303"/>
              <a:gd name="connsiteY3" fmla="*/ 3154680 h 3154680"/>
              <a:gd name="connsiteX4" fmla="*/ 735196 w 7253303"/>
              <a:gd name="connsiteY4" fmla="*/ 1589687 h 3154680"/>
              <a:gd name="connsiteX5" fmla="*/ 0 w 7253303"/>
              <a:gd name="connsiteY5" fmla="*/ 0 h 3154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53303" h="3154680">
                <a:moveTo>
                  <a:pt x="0" y="0"/>
                </a:moveTo>
                <a:lnTo>
                  <a:pt x="7253303" y="0"/>
                </a:lnTo>
                <a:lnTo>
                  <a:pt x="7253303" y="3154680"/>
                </a:lnTo>
                <a:lnTo>
                  <a:pt x="11420" y="3154680"/>
                </a:lnTo>
                <a:lnTo>
                  <a:pt x="735196" y="158968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7F5AC7D-4ED8-0B70-BEED-FD4FDFD6ACE3}"/>
              </a:ext>
            </a:extLst>
          </p:cNvPr>
          <p:cNvSpPr txBox="1"/>
          <p:nvPr/>
        </p:nvSpPr>
        <p:spPr>
          <a:xfrm>
            <a:off x="2223572" y="1911973"/>
            <a:ext cx="666642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/>
              <a:t>Absence of necessities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/>
              <a:t>Untreated bedsores or injuries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/>
              <a:t>Medication issues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/>
              <a:t>Hunger / Thirst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/>
              <a:t>Missed doctor’s appointments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/>
              <a:t>Malnourishment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/>
              <a:t>Denial of medical care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2639E83-2A39-8C33-01E0-D76118EDAE81}"/>
              </a:ext>
            </a:extLst>
          </p:cNvPr>
          <p:cNvSpPr txBox="1">
            <a:spLocks/>
          </p:cNvSpPr>
          <p:nvPr/>
        </p:nvSpPr>
        <p:spPr>
          <a:xfrm>
            <a:off x="2118900" y="124386"/>
            <a:ext cx="7253303" cy="642867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/>
              <a:t>Common Indicators of Neglect</a:t>
            </a:r>
          </a:p>
        </p:txBody>
      </p:sp>
    </p:spTree>
    <p:extLst>
      <p:ext uri="{BB962C8B-B14F-4D97-AF65-F5344CB8AC3E}">
        <p14:creationId xmlns:p14="http://schemas.microsoft.com/office/powerpoint/2010/main" val="3149931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DD379DAF-C7A0-64D4-3D3F-AC8CF09234C5}"/>
              </a:ext>
            </a:extLst>
          </p:cNvPr>
          <p:cNvGrpSpPr/>
          <p:nvPr/>
        </p:nvGrpSpPr>
        <p:grpSpPr>
          <a:xfrm>
            <a:off x="-235743" y="6400796"/>
            <a:ext cx="12663487" cy="857250"/>
            <a:chOff x="-209550" y="6400796"/>
            <a:chExt cx="12663487" cy="857250"/>
          </a:xfrm>
        </p:grpSpPr>
        <p:sp>
          <p:nvSpPr>
            <p:cNvPr id="3" name="Parallelogram 2">
              <a:extLst>
                <a:ext uri="{FF2B5EF4-FFF2-40B4-BE49-F238E27FC236}">
                  <a16:creationId xmlns:a16="http://schemas.microsoft.com/office/drawing/2014/main" id="{4548C406-1E78-DF8B-7D4D-B9F9CECA91A1}"/>
                </a:ext>
              </a:extLst>
            </p:cNvPr>
            <p:cNvSpPr/>
            <p:nvPr/>
          </p:nvSpPr>
          <p:spPr>
            <a:xfrm>
              <a:off x="-209550" y="6400796"/>
              <a:ext cx="1590675" cy="857250"/>
            </a:xfrm>
            <a:prstGeom prst="parallelogram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Parallelogram 3">
              <a:extLst>
                <a:ext uri="{FF2B5EF4-FFF2-40B4-BE49-F238E27FC236}">
                  <a16:creationId xmlns:a16="http://schemas.microsoft.com/office/drawing/2014/main" id="{2C694E64-0C56-263E-522C-F4A9DA89B02D}"/>
                </a:ext>
              </a:extLst>
            </p:cNvPr>
            <p:cNvSpPr/>
            <p:nvPr/>
          </p:nvSpPr>
          <p:spPr>
            <a:xfrm>
              <a:off x="1020762" y="6400796"/>
              <a:ext cx="1590675" cy="857250"/>
            </a:xfrm>
            <a:prstGeom prst="parallelogram">
              <a:avLst/>
            </a:prstGeom>
            <a:solidFill>
              <a:schemeClr val="accent1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Parallelogram 4">
              <a:extLst>
                <a:ext uri="{FF2B5EF4-FFF2-40B4-BE49-F238E27FC236}">
                  <a16:creationId xmlns:a16="http://schemas.microsoft.com/office/drawing/2014/main" id="{9C78DD76-3BF8-FD34-595D-AA4EFAA1DF42}"/>
                </a:ext>
              </a:extLst>
            </p:cNvPr>
            <p:cNvSpPr/>
            <p:nvPr/>
          </p:nvSpPr>
          <p:spPr>
            <a:xfrm>
              <a:off x="2251074" y="6400796"/>
              <a:ext cx="1590675" cy="857250"/>
            </a:xfrm>
            <a:prstGeom prst="parallelogram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Parallelogram 5">
              <a:extLst>
                <a:ext uri="{FF2B5EF4-FFF2-40B4-BE49-F238E27FC236}">
                  <a16:creationId xmlns:a16="http://schemas.microsoft.com/office/drawing/2014/main" id="{AF11A790-AFEA-947E-BAEA-91552684282A}"/>
                </a:ext>
              </a:extLst>
            </p:cNvPr>
            <p:cNvSpPr/>
            <p:nvPr/>
          </p:nvSpPr>
          <p:spPr>
            <a:xfrm>
              <a:off x="3481386" y="6400796"/>
              <a:ext cx="1590675" cy="857250"/>
            </a:xfrm>
            <a:prstGeom prst="parallelogram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68B9EDDC-5760-DF21-71BA-582B4732B650}"/>
                </a:ext>
              </a:extLst>
            </p:cNvPr>
            <p:cNvSpPr/>
            <p:nvPr/>
          </p:nvSpPr>
          <p:spPr>
            <a:xfrm>
              <a:off x="4711698" y="6400796"/>
              <a:ext cx="1590675" cy="857250"/>
            </a:xfrm>
            <a:prstGeom prst="parallelogram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1A46BECE-2693-10B7-C371-5B872471AC39}"/>
                </a:ext>
              </a:extLst>
            </p:cNvPr>
            <p:cNvSpPr/>
            <p:nvPr/>
          </p:nvSpPr>
          <p:spPr>
            <a:xfrm>
              <a:off x="5942010" y="6400796"/>
              <a:ext cx="1590675" cy="857250"/>
            </a:xfrm>
            <a:prstGeom prst="parallelogram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BA2FC8D9-D991-AF55-572B-A6A59606ECF9}"/>
                </a:ext>
              </a:extLst>
            </p:cNvPr>
            <p:cNvSpPr/>
            <p:nvPr/>
          </p:nvSpPr>
          <p:spPr>
            <a:xfrm>
              <a:off x="7172322" y="6400796"/>
              <a:ext cx="1590675" cy="857250"/>
            </a:xfrm>
            <a:prstGeom prst="parallelogram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9307CBD8-0293-FB08-C9C4-7D2EFBF69EA5}"/>
                </a:ext>
              </a:extLst>
            </p:cNvPr>
            <p:cNvSpPr/>
            <p:nvPr/>
          </p:nvSpPr>
          <p:spPr>
            <a:xfrm>
              <a:off x="8402634" y="6400796"/>
              <a:ext cx="1590675" cy="857250"/>
            </a:xfrm>
            <a:prstGeom prst="parallelogram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4B8683B7-FAF2-85AC-EDEF-C40673D38AF6}"/>
                </a:ext>
              </a:extLst>
            </p:cNvPr>
            <p:cNvSpPr/>
            <p:nvPr/>
          </p:nvSpPr>
          <p:spPr>
            <a:xfrm>
              <a:off x="9632946" y="6400796"/>
              <a:ext cx="1590675" cy="857250"/>
            </a:xfrm>
            <a:prstGeom prst="parallelogram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Parallelogram 11">
              <a:extLst>
                <a:ext uri="{FF2B5EF4-FFF2-40B4-BE49-F238E27FC236}">
                  <a16:creationId xmlns:a16="http://schemas.microsoft.com/office/drawing/2014/main" id="{5C34BBC5-E57E-EC22-6400-FF19C75ADDEC}"/>
                </a:ext>
              </a:extLst>
            </p:cNvPr>
            <p:cNvSpPr/>
            <p:nvPr/>
          </p:nvSpPr>
          <p:spPr>
            <a:xfrm>
              <a:off x="10863262" y="6400796"/>
              <a:ext cx="1590675" cy="857250"/>
            </a:xfrm>
            <a:prstGeom prst="parallelogram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27D3760-07AC-5799-7779-3B04070FF4F5}"/>
              </a:ext>
            </a:extLst>
          </p:cNvPr>
          <p:cNvGrpSpPr/>
          <p:nvPr/>
        </p:nvGrpSpPr>
        <p:grpSpPr>
          <a:xfrm>
            <a:off x="16298" y="1822646"/>
            <a:ext cx="3200400" cy="3200400"/>
            <a:chOff x="564235" y="2662369"/>
            <a:chExt cx="2286000" cy="2286000"/>
          </a:xfrm>
        </p:grpSpPr>
        <p:sp>
          <p:nvSpPr>
            <p:cNvPr id="14" name="Hexagon 13">
              <a:extLst>
                <a:ext uri="{FF2B5EF4-FFF2-40B4-BE49-F238E27FC236}">
                  <a16:creationId xmlns:a16="http://schemas.microsoft.com/office/drawing/2014/main" id="{F8B73D7B-556A-1F48-A658-BD404D353318}"/>
                </a:ext>
              </a:extLst>
            </p:cNvPr>
            <p:cNvSpPr/>
            <p:nvPr/>
          </p:nvSpPr>
          <p:spPr>
            <a:xfrm>
              <a:off x="564235" y="2662369"/>
              <a:ext cx="2286000" cy="2286000"/>
            </a:xfrm>
            <a:prstGeom prst="hexagon">
              <a:avLst/>
            </a:prstGeom>
            <a:solidFill>
              <a:schemeClr val="accent1">
                <a:lumMod val="9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41C629DB-7DC8-902E-05E7-7204FA36E838}"/>
                </a:ext>
              </a:extLst>
            </p:cNvPr>
            <p:cNvSpPr txBox="1"/>
            <p:nvPr/>
          </p:nvSpPr>
          <p:spPr>
            <a:xfrm>
              <a:off x="734167" y="3560680"/>
              <a:ext cx="1946137" cy="50563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dirty="0"/>
                <a:t>Self-Neglect</a:t>
              </a:r>
            </a:p>
          </p:txBody>
        </p:sp>
      </p:grp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4B979182-EB79-42D3-F7E4-ED399473878E}"/>
              </a:ext>
            </a:extLst>
          </p:cNvPr>
          <p:cNvSpPr/>
          <p:nvPr/>
        </p:nvSpPr>
        <p:spPr>
          <a:xfrm>
            <a:off x="2759330" y="1846714"/>
            <a:ext cx="1818041" cy="3154680"/>
          </a:xfrm>
          <a:custGeom>
            <a:avLst/>
            <a:gdLst>
              <a:gd name="connsiteX0" fmla="*/ 0 w 1818041"/>
              <a:gd name="connsiteY0" fmla="*/ 0 h 3154680"/>
              <a:gd name="connsiteX1" fmla="*/ 1082845 w 1818041"/>
              <a:gd name="connsiteY1" fmla="*/ 0 h 3154680"/>
              <a:gd name="connsiteX2" fmla="*/ 1818041 w 1818041"/>
              <a:gd name="connsiteY2" fmla="*/ 1589687 h 3154680"/>
              <a:gd name="connsiteX3" fmla="*/ 1094265 w 1818041"/>
              <a:gd name="connsiteY3" fmla="*/ 3154680 h 3154680"/>
              <a:gd name="connsiteX4" fmla="*/ 0 w 1818041"/>
              <a:gd name="connsiteY4" fmla="*/ 3154680 h 3154680"/>
              <a:gd name="connsiteX5" fmla="*/ 0 w 1818041"/>
              <a:gd name="connsiteY5" fmla="*/ 3109636 h 3154680"/>
              <a:gd name="connsiteX6" fmla="*/ 702944 w 1818041"/>
              <a:gd name="connsiteY6" fmla="*/ 1589688 h 3154680"/>
              <a:gd name="connsiteX7" fmla="*/ 0 w 1818041"/>
              <a:gd name="connsiteY7" fmla="*/ 69740 h 3154680"/>
              <a:gd name="connsiteX8" fmla="*/ 0 w 1818041"/>
              <a:gd name="connsiteY8" fmla="*/ 0 h 3154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18041" h="3154680">
                <a:moveTo>
                  <a:pt x="0" y="0"/>
                </a:moveTo>
                <a:lnTo>
                  <a:pt x="1082845" y="0"/>
                </a:lnTo>
                <a:lnTo>
                  <a:pt x="1818041" y="1589687"/>
                </a:lnTo>
                <a:lnTo>
                  <a:pt x="1094265" y="3154680"/>
                </a:lnTo>
                <a:lnTo>
                  <a:pt x="0" y="3154680"/>
                </a:lnTo>
                <a:lnTo>
                  <a:pt x="0" y="3109636"/>
                </a:lnTo>
                <a:lnTo>
                  <a:pt x="702944" y="1589688"/>
                </a:lnTo>
                <a:lnTo>
                  <a:pt x="0" y="6974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0AA90900-5F52-4F27-46C7-226B84C74E7D}"/>
              </a:ext>
            </a:extLst>
          </p:cNvPr>
          <p:cNvSpPr/>
          <p:nvPr/>
        </p:nvSpPr>
        <p:spPr>
          <a:xfrm>
            <a:off x="4151812" y="1644843"/>
            <a:ext cx="7253303" cy="3556373"/>
          </a:xfrm>
          <a:custGeom>
            <a:avLst/>
            <a:gdLst>
              <a:gd name="connsiteX0" fmla="*/ 0 w 7253303"/>
              <a:gd name="connsiteY0" fmla="*/ 0 h 3154680"/>
              <a:gd name="connsiteX1" fmla="*/ 7253303 w 7253303"/>
              <a:gd name="connsiteY1" fmla="*/ 0 h 3154680"/>
              <a:gd name="connsiteX2" fmla="*/ 7253303 w 7253303"/>
              <a:gd name="connsiteY2" fmla="*/ 3154680 h 3154680"/>
              <a:gd name="connsiteX3" fmla="*/ 11420 w 7253303"/>
              <a:gd name="connsiteY3" fmla="*/ 3154680 h 3154680"/>
              <a:gd name="connsiteX4" fmla="*/ 735196 w 7253303"/>
              <a:gd name="connsiteY4" fmla="*/ 1589687 h 3154680"/>
              <a:gd name="connsiteX5" fmla="*/ 0 w 7253303"/>
              <a:gd name="connsiteY5" fmla="*/ 0 h 3154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53303" h="3154680">
                <a:moveTo>
                  <a:pt x="0" y="0"/>
                </a:moveTo>
                <a:lnTo>
                  <a:pt x="7253303" y="0"/>
                </a:lnTo>
                <a:lnTo>
                  <a:pt x="7253303" y="3154680"/>
                </a:lnTo>
                <a:lnTo>
                  <a:pt x="11420" y="3154680"/>
                </a:lnTo>
                <a:lnTo>
                  <a:pt x="735196" y="158968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3F4E907-7E02-14EA-0656-295B88772572}"/>
              </a:ext>
            </a:extLst>
          </p:cNvPr>
          <p:cNvSpPr txBox="1"/>
          <p:nvPr/>
        </p:nvSpPr>
        <p:spPr>
          <a:xfrm>
            <a:off x="5068384" y="1627915"/>
            <a:ext cx="612395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Failure of a vulnerable adult to provide for himself/herself or refusal to accept support needed to obtain food, clothing, shelter, or medical care reasonably necessary to sustain the life and health of the vulnerable adult.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F0B5A27B-F189-0A2B-F6EA-7596B3EB7495}"/>
              </a:ext>
            </a:extLst>
          </p:cNvPr>
          <p:cNvSpPr txBox="1">
            <a:spLocks/>
          </p:cNvSpPr>
          <p:nvPr/>
        </p:nvSpPr>
        <p:spPr>
          <a:xfrm>
            <a:off x="2869782" y="193539"/>
            <a:ext cx="6452437" cy="642867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/>
              <a:t>Maltreatment Defined:</a:t>
            </a:r>
          </a:p>
        </p:txBody>
      </p:sp>
    </p:spTree>
    <p:extLst>
      <p:ext uri="{BB962C8B-B14F-4D97-AF65-F5344CB8AC3E}">
        <p14:creationId xmlns:p14="http://schemas.microsoft.com/office/powerpoint/2010/main" val="788399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CE289AFC-9441-D511-DADC-A8259DA79560}"/>
              </a:ext>
            </a:extLst>
          </p:cNvPr>
          <p:cNvSpPr/>
          <p:nvPr/>
        </p:nvSpPr>
        <p:spPr>
          <a:xfrm>
            <a:off x="-77016" y="1846714"/>
            <a:ext cx="1818041" cy="3214270"/>
          </a:xfrm>
          <a:custGeom>
            <a:avLst/>
            <a:gdLst>
              <a:gd name="connsiteX0" fmla="*/ 0 w 1818041"/>
              <a:gd name="connsiteY0" fmla="*/ 0 h 3154680"/>
              <a:gd name="connsiteX1" fmla="*/ 1082845 w 1818041"/>
              <a:gd name="connsiteY1" fmla="*/ 0 h 3154680"/>
              <a:gd name="connsiteX2" fmla="*/ 1818041 w 1818041"/>
              <a:gd name="connsiteY2" fmla="*/ 1589687 h 3154680"/>
              <a:gd name="connsiteX3" fmla="*/ 1094265 w 1818041"/>
              <a:gd name="connsiteY3" fmla="*/ 3154680 h 3154680"/>
              <a:gd name="connsiteX4" fmla="*/ 0 w 1818041"/>
              <a:gd name="connsiteY4" fmla="*/ 3154680 h 3154680"/>
              <a:gd name="connsiteX5" fmla="*/ 0 w 1818041"/>
              <a:gd name="connsiteY5" fmla="*/ 3109636 h 3154680"/>
              <a:gd name="connsiteX6" fmla="*/ 702944 w 1818041"/>
              <a:gd name="connsiteY6" fmla="*/ 1589688 h 3154680"/>
              <a:gd name="connsiteX7" fmla="*/ 0 w 1818041"/>
              <a:gd name="connsiteY7" fmla="*/ 69740 h 3154680"/>
              <a:gd name="connsiteX8" fmla="*/ 0 w 1818041"/>
              <a:gd name="connsiteY8" fmla="*/ 0 h 3154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18041" h="3154680">
                <a:moveTo>
                  <a:pt x="0" y="0"/>
                </a:moveTo>
                <a:lnTo>
                  <a:pt x="1082845" y="0"/>
                </a:lnTo>
                <a:lnTo>
                  <a:pt x="1818041" y="1589687"/>
                </a:lnTo>
                <a:lnTo>
                  <a:pt x="1094265" y="3154680"/>
                </a:lnTo>
                <a:lnTo>
                  <a:pt x="0" y="3154680"/>
                </a:lnTo>
                <a:lnTo>
                  <a:pt x="0" y="3109636"/>
                </a:lnTo>
                <a:lnTo>
                  <a:pt x="702944" y="1589688"/>
                </a:lnTo>
                <a:lnTo>
                  <a:pt x="0" y="6974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CE49FDB9-70F0-E595-8A8A-5F8D54DCC2BD}"/>
              </a:ext>
            </a:extLst>
          </p:cNvPr>
          <p:cNvSpPr/>
          <p:nvPr/>
        </p:nvSpPr>
        <p:spPr>
          <a:xfrm>
            <a:off x="1315466" y="1846713"/>
            <a:ext cx="7582999" cy="3214269"/>
          </a:xfrm>
          <a:custGeom>
            <a:avLst/>
            <a:gdLst>
              <a:gd name="connsiteX0" fmla="*/ 0 w 7253303"/>
              <a:gd name="connsiteY0" fmla="*/ 0 h 3154680"/>
              <a:gd name="connsiteX1" fmla="*/ 7253303 w 7253303"/>
              <a:gd name="connsiteY1" fmla="*/ 0 h 3154680"/>
              <a:gd name="connsiteX2" fmla="*/ 7253303 w 7253303"/>
              <a:gd name="connsiteY2" fmla="*/ 3154680 h 3154680"/>
              <a:gd name="connsiteX3" fmla="*/ 11420 w 7253303"/>
              <a:gd name="connsiteY3" fmla="*/ 3154680 h 3154680"/>
              <a:gd name="connsiteX4" fmla="*/ 735196 w 7253303"/>
              <a:gd name="connsiteY4" fmla="*/ 1589687 h 3154680"/>
              <a:gd name="connsiteX5" fmla="*/ 0 w 7253303"/>
              <a:gd name="connsiteY5" fmla="*/ 0 h 3154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53303" h="3154680">
                <a:moveTo>
                  <a:pt x="0" y="0"/>
                </a:moveTo>
                <a:lnTo>
                  <a:pt x="7253303" y="0"/>
                </a:lnTo>
                <a:lnTo>
                  <a:pt x="7253303" y="3154680"/>
                </a:lnTo>
                <a:lnTo>
                  <a:pt x="11420" y="3154680"/>
                </a:lnTo>
                <a:lnTo>
                  <a:pt x="735196" y="158968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7F5AC7D-4ED8-0B70-BEED-FD4FDFD6ACE3}"/>
              </a:ext>
            </a:extLst>
          </p:cNvPr>
          <p:cNvSpPr txBox="1"/>
          <p:nvPr/>
        </p:nvSpPr>
        <p:spPr>
          <a:xfrm>
            <a:off x="2232038" y="1911973"/>
            <a:ext cx="666642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/>
              <a:t>Poor personal hygiene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/>
              <a:t>Malnourished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/>
              <a:t>Excessive weight loss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/>
              <a:t>Refusing medical treatment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/>
              <a:t>Not taking medication as prescribed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/>
              <a:t>Refusal of Supportive Services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2639E83-2A39-8C33-01E0-D76118EDAE81}"/>
              </a:ext>
            </a:extLst>
          </p:cNvPr>
          <p:cNvSpPr txBox="1">
            <a:spLocks/>
          </p:cNvSpPr>
          <p:nvPr/>
        </p:nvSpPr>
        <p:spPr>
          <a:xfrm>
            <a:off x="2118900" y="124386"/>
            <a:ext cx="7253303" cy="642867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/>
              <a:t>Common Indicators of Self-Neglect</a:t>
            </a:r>
          </a:p>
        </p:txBody>
      </p:sp>
    </p:spTree>
    <p:extLst>
      <p:ext uri="{BB962C8B-B14F-4D97-AF65-F5344CB8AC3E}">
        <p14:creationId xmlns:p14="http://schemas.microsoft.com/office/powerpoint/2010/main" val="2904670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: Shape 1">
            <a:extLst>
              <a:ext uri="{FF2B5EF4-FFF2-40B4-BE49-F238E27FC236}">
                <a16:creationId xmlns:a16="http://schemas.microsoft.com/office/drawing/2014/main" id="{D44949EA-3964-DA83-4FC4-96E7BFC1C79F}"/>
              </a:ext>
            </a:extLst>
          </p:cNvPr>
          <p:cNvSpPr/>
          <p:nvPr/>
        </p:nvSpPr>
        <p:spPr>
          <a:xfrm>
            <a:off x="4121976" y="782534"/>
            <a:ext cx="7763768" cy="5273553"/>
          </a:xfrm>
          <a:custGeom>
            <a:avLst/>
            <a:gdLst>
              <a:gd name="connsiteX0" fmla="*/ 0 w 7253303"/>
              <a:gd name="connsiteY0" fmla="*/ 0 h 3154680"/>
              <a:gd name="connsiteX1" fmla="*/ 7253303 w 7253303"/>
              <a:gd name="connsiteY1" fmla="*/ 0 h 3154680"/>
              <a:gd name="connsiteX2" fmla="*/ 7253303 w 7253303"/>
              <a:gd name="connsiteY2" fmla="*/ 3154680 h 3154680"/>
              <a:gd name="connsiteX3" fmla="*/ 11420 w 7253303"/>
              <a:gd name="connsiteY3" fmla="*/ 3154680 h 3154680"/>
              <a:gd name="connsiteX4" fmla="*/ 735196 w 7253303"/>
              <a:gd name="connsiteY4" fmla="*/ 1589687 h 3154680"/>
              <a:gd name="connsiteX5" fmla="*/ 0 w 7253303"/>
              <a:gd name="connsiteY5" fmla="*/ 0 h 3154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53303" h="3154680">
                <a:moveTo>
                  <a:pt x="0" y="0"/>
                </a:moveTo>
                <a:lnTo>
                  <a:pt x="7253303" y="0"/>
                </a:lnTo>
                <a:lnTo>
                  <a:pt x="7253303" y="3154680"/>
                </a:lnTo>
                <a:lnTo>
                  <a:pt x="11420" y="3154680"/>
                </a:lnTo>
                <a:lnTo>
                  <a:pt x="735196" y="158968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6A8A75-0C86-EFD2-6992-669CCA474BEB}"/>
              </a:ext>
            </a:extLst>
          </p:cNvPr>
          <p:cNvSpPr txBox="1"/>
          <p:nvPr/>
        </p:nvSpPr>
        <p:spPr>
          <a:xfrm>
            <a:off x="4893139" y="1077158"/>
            <a:ext cx="699260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Infliction of physical pain, injury, or unjust chemical or physical restraint on a vulnerable adult or death where: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2800" dirty="0"/>
              <a:t>The vulnerable adult’s condition or death is not justifiably explained;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2800" dirty="0"/>
              <a:t>The history given concerning such condition or death is at variance with the degree or type of the condition or death; or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2800" dirty="0"/>
              <a:t> Circumstances indicate that such condition or death may not be the product of an accidental occurrence.</a:t>
            </a:r>
          </a:p>
          <a:p>
            <a:endParaRPr lang="en-US" sz="2800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D999A5A-BC0D-A87A-A69B-A03117B1F020}"/>
              </a:ext>
            </a:extLst>
          </p:cNvPr>
          <p:cNvGrpSpPr/>
          <p:nvPr/>
        </p:nvGrpSpPr>
        <p:grpSpPr>
          <a:xfrm>
            <a:off x="16298" y="1822646"/>
            <a:ext cx="3200400" cy="3200400"/>
            <a:chOff x="564235" y="2662369"/>
            <a:chExt cx="2286000" cy="2286000"/>
          </a:xfrm>
        </p:grpSpPr>
        <p:sp>
          <p:nvSpPr>
            <p:cNvPr id="5" name="Hexagon 4">
              <a:extLst>
                <a:ext uri="{FF2B5EF4-FFF2-40B4-BE49-F238E27FC236}">
                  <a16:creationId xmlns:a16="http://schemas.microsoft.com/office/drawing/2014/main" id="{B4417F33-AD07-D278-1609-9D6864B482BE}"/>
                </a:ext>
              </a:extLst>
            </p:cNvPr>
            <p:cNvSpPr/>
            <p:nvPr/>
          </p:nvSpPr>
          <p:spPr>
            <a:xfrm>
              <a:off x="564235" y="2662369"/>
              <a:ext cx="2286000" cy="2286000"/>
            </a:xfrm>
            <a:prstGeom prst="hexagon">
              <a:avLst/>
            </a:prstGeom>
            <a:solidFill>
              <a:schemeClr val="accent1">
                <a:lumMod val="9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D04ED2A-6F60-7E84-1460-B25017A47E5D}"/>
                </a:ext>
              </a:extLst>
            </p:cNvPr>
            <p:cNvSpPr txBox="1"/>
            <p:nvPr/>
          </p:nvSpPr>
          <p:spPr>
            <a:xfrm>
              <a:off x="771348" y="3330186"/>
              <a:ext cx="1946137" cy="94531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dirty="0"/>
                <a:t>Physical </a:t>
              </a:r>
            </a:p>
            <a:p>
              <a:pPr algn="ctr"/>
              <a:r>
                <a:rPr lang="en-US" sz="4000" b="1" dirty="0"/>
                <a:t>Abuse</a:t>
              </a:r>
            </a:p>
          </p:txBody>
        </p:sp>
      </p:grp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2896B17-291D-2B2E-F544-5671C91DAECA}"/>
              </a:ext>
            </a:extLst>
          </p:cNvPr>
          <p:cNvSpPr/>
          <p:nvPr/>
        </p:nvSpPr>
        <p:spPr>
          <a:xfrm>
            <a:off x="2759330" y="1846714"/>
            <a:ext cx="1818041" cy="3154680"/>
          </a:xfrm>
          <a:custGeom>
            <a:avLst/>
            <a:gdLst>
              <a:gd name="connsiteX0" fmla="*/ 0 w 1818041"/>
              <a:gd name="connsiteY0" fmla="*/ 0 h 3154680"/>
              <a:gd name="connsiteX1" fmla="*/ 1082845 w 1818041"/>
              <a:gd name="connsiteY1" fmla="*/ 0 h 3154680"/>
              <a:gd name="connsiteX2" fmla="*/ 1818041 w 1818041"/>
              <a:gd name="connsiteY2" fmla="*/ 1589687 h 3154680"/>
              <a:gd name="connsiteX3" fmla="*/ 1094265 w 1818041"/>
              <a:gd name="connsiteY3" fmla="*/ 3154680 h 3154680"/>
              <a:gd name="connsiteX4" fmla="*/ 0 w 1818041"/>
              <a:gd name="connsiteY4" fmla="*/ 3154680 h 3154680"/>
              <a:gd name="connsiteX5" fmla="*/ 0 w 1818041"/>
              <a:gd name="connsiteY5" fmla="*/ 3109636 h 3154680"/>
              <a:gd name="connsiteX6" fmla="*/ 702944 w 1818041"/>
              <a:gd name="connsiteY6" fmla="*/ 1589688 h 3154680"/>
              <a:gd name="connsiteX7" fmla="*/ 0 w 1818041"/>
              <a:gd name="connsiteY7" fmla="*/ 69740 h 3154680"/>
              <a:gd name="connsiteX8" fmla="*/ 0 w 1818041"/>
              <a:gd name="connsiteY8" fmla="*/ 0 h 3154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18041" h="3154680">
                <a:moveTo>
                  <a:pt x="0" y="0"/>
                </a:moveTo>
                <a:lnTo>
                  <a:pt x="1082845" y="0"/>
                </a:lnTo>
                <a:lnTo>
                  <a:pt x="1818041" y="1589687"/>
                </a:lnTo>
                <a:lnTo>
                  <a:pt x="1094265" y="3154680"/>
                </a:lnTo>
                <a:lnTo>
                  <a:pt x="0" y="3154680"/>
                </a:lnTo>
                <a:lnTo>
                  <a:pt x="0" y="3109636"/>
                </a:lnTo>
                <a:lnTo>
                  <a:pt x="702944" y="1589688"/>
                </a:lnTo>
                <a:lnTo>
                  <a:pt x="0" y="6974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B7BE52D-DF27-C815-D5C4-41E0F37B92ED}"/>
              </a:ext>
            </a:extLst>
          </p:cNvPr>
          <p:cNvSpPr txBox="1">
            <a:spLocks/>
          </p:cNvSpPr>
          <p:nvPr/>
        </p:nvSpPr>
        <p:spPr>
          <a:xfrm>
            <a:off x="2862264" y="101810"/>
            <a:ext cx="6467473" cy="642867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/>
              <a:t>Maltreatment Defined:</a:t>
            </a:r>
          </a:p>
        </p:txBody>
      </p:sp>
    </p:spTree>
    <p:extLst>
      <p:ext uri="{BB962C8B-B14F-4D97-AF65-F5344CB8AC3E}">
        <p14:creationId xmlns:p14="http://schemas.microsoft.com/office/powerpoint/2010/main" val="3982277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CE289AFC-9441-D511-DADC-A8259DA79560}"/>
              </a:ext>
            </a:extLst>
          </p:cNvPr>
          <p:cNvSpPr/>
          <p:nvPr/>
        </p:nvSpPr>
        <p:spPr>
          <a:xfrm>
            <a:off x="-77016" y="1846714"/>
            <a:ext cx="1818041" cy="2719738"/>
          </a:xfrm>
          <a:custGeom>
            <a:avLst/>
            <a:gdLst>
              <a:gd name="connsiteX0" fmla="*/ 0 w 1818041"/>
              <a:gd name="connsiteY0" fmla="*/ 0 h 3154680"/>
              <a:gd name="connsiteX1" fmla="*/ 1082845 w 1818041"/>
              <a:gd name="connsiteY1" fmla="*/ 0 h 3154680"/>
              <a:gd name="connsiteX2" fmla="*/ 1818041 w 1818041"/>
              <a:gd name="connsiteY2" fmla="*/ 1589687 h 3154680"/>
              <a:gd name="connsiteX3" fmla="*/ 1094265 w 1818041"/>
              <a:gd name="connsiteY3" fmla="*/ 3154680 h 3154680"/>
              <a:gd name="connsiteX4" fmla="*/ 0 w 1818041"/>
              <a:gd name="connsiteY4" fmla="*/ 3154680 h 3154680"/>
              <a:gd name="connsiteX5" fmla="*/ 0 w 1818041"/>
              <a:gd name="connsiteY5" fmla="*/ 3109636 h 3154680"/>
              <a:gd name="connsiteX6" fmla="*/ 702944 w 1818041"/>
              <a:gd name="connsiteY6" fmla="*/ 1589688 h 3154680"/>
              <a:gd name="connsiteX7" fmla="*/ 0 w 1818041"/>
              <a:gd name="connsiteY7" fmla="*/ 69740 h 3154680"/>
              <a:gd name="connsiteX8" fmla="*/ 0 w 1818041"/>
              <a:gd name="connsiteY8" fmla="*/ 0 h 3154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18041" h="3154680">
                <a:moveTo>
                  <a:pt x="0" y="0"/>
                </a:moveTo>
                <a:lnTo>
                  <a:pt x="1082845" y="0"/>
                </a:lnTo>
                <a:lnTo>
                  <a:pt x="1818041" y="1589687"/>
                </a:lnTo>
                <a:lnTo>
                  <a:pt x="1094265" y="3154680"/>
                </a:lnTo>
                <a:lnTo>
                  <a:pt x="0" y="3154680"/>
                </a:lnTo>
                <a:lnTo>
                  <a:pt x="0" y="3109636"/>
                </a:lnTo>
                <a:lnTo>
                  <a:pt x="702944" y="1589688"/>
                </a:lnTo>
                <a:lnTo>
                  <a:pt x="0" y="6974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CE49FDB9-70F0-E595-8A8A-5F8D54DCC2BD}"/>
              </a:ext>
            </a:extLst>
          </p:cNvPr>
          <p:cNvSpPr/>
          <p:nvPr/>
        </p:nvSpPr>
        <p:spPr>
          <a:xfrm>
            <a:off x="1315466" y="1423374"/>
            <a:ext cx="8644496" cy="3605819"/>
          </a:xfrm>
          <a:custGeom>
            <a:avLst/>
            <a:gdLst>
              <a:gd name="connsiteX0" fmla="*/ 0 w 7253303"/>
              <a:gd name="connsiteY0" fmla="*/ 0 h 3154680"/>
              <a:gd name="connsiteX1" fmla="*/ 7253303 w 7253303"/>
              <a:gd name="connsiteY1" fmla="*/ 0 h 3154680"/>
              <a:gd name="connsiteX2" fmla="*/ 7253303 w 7253303"/>
              <a:gd name="connsiteY2" fmla="*/ 3154680 h 3154680"/>
              <a:gd name="connsiteX3" fmla="*/ 11420 w 7253303"/>
              <a:gd name="connsiteY3" fmla="*/ 3154680 h 3154680"/>
              <a:gd name="connsiteX4" fmla="*/ 735196 w 7253303"/>
              <a:gd name="connsiteY4" fmla="*/ 1589687 h 3154680"/>
              <a:gd name="connsiteX5" fmla="*/ 0 w 7253303"/>
              <a:gd name="connsiteY5" fmla="*/ 0 h 3154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53303" h="3154680">
                <a:moveTo>
                  <a:pt x="0" y="0"/>
                </a:moveTo>
                <a:lnTo>
                  <a:pt x="7253303" y="0"/>
                </a:lnTo>
                <a:lnTo>
                  <a:pt x="7253303" y="3154680"/>
                </a:lnTo>
                <a:lnTo>
                  <a:pt x="11420" y="3154680"/>
                </a:lnTo>
                <a:lnTo>
                  <a:pt x="735196" y="158968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7F5AC7D-4ED8-0B70-BEED-FD4FDFD6ACE3}"/>
              </a:ext>
            </a:extLst>
          </p:cNvPr>
          <p:cNvSpPr txBox="1"/>
          <p:nvPr/>
        </p:nvSpPr>
        <p:spPr>
          <a:xfrm>
            <a:off x="2232038" y="1488634"/>
            <a:ext cx="732682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/>
              <a:t>Slapping, hitting, beating, bruising</a:t>
            </a:r>
          </a:p>
          <a:p>
            <a:endParaRPr lang="en-US" sz="800" dirty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/>
              <a:t>Signs of traumatic hair and tooth loss</a:t>
            </a:r>
          </a:p>
          <a:p>
            <a:endParaRPr lang="en-US" sz="800" dirty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/>
              <a:t>Abrasions to arms, legs, or torso that resemble rope or strap marks</a:t>
            </a:r>
          </a:p>
          <a:p>
            <a:endParaRPr lang="en-US" sz="800" dirty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/>
              <a:t>Numerous suspicious hospitalizations, or unexplained injuries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2639E83-2A39-8C33-01E0-D76118EDAE81}"/>
              </a:ext>
            </a:extLst>
          </p:cNvPr>
          <p:cNvSpPr txBox="1">
            <a:spLocks/>
          </p:cNvSpPr>
          <p:nvPr/>
        </p:nvSpPr>
        <p:spPr>
          <a:xfrm>
            <a:off x="2215150" y="132853"/>
            <a:ext cx="7761700" cy="642867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/>
              <a:t>Common Indicators of Physical Abuse</a:t>
            </a:r>
          </a:p>
        </p:txBody>
      </p:sp>
    </p:spTree>
    <p:extLst>
      <p:ext uri="{BB962C8B-B14F-4D97-AF65-F5344CB8AC3E}">
        <p14:creationId xmlns:p14="http://schemas.microsoft.com/office/powerpoint/2010/main" val="492555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66963D0A-177E-5229-7F53-5D09999DF30D}"/>
              </a:ext>
            </a:extLst>
          </p:cNvPr>
          <p:cNvGrpSpPr/>
          <p:nvPr/>
        </p:nvGrpSpPr>
        <p:grpSpPr>
          <a:xfrm>
            <a:off x="16298" y="1822646"/>
            <a:ext cx="3200400" cy="3200400"/>
            <a:chOff x="564235" y="2662369"/>
            <a:chExt cx="2286000" cy="2286000"/>
          </a:xfrm>
        </p:grpSpPr>
        <p:sp>
          <p:nvSpPr>
            <p:cNvPr id="3" name="Hexagon 2">
              <a:extLst>
                <a:ext uri="{FF2B5EF4-FFF2-40B4-BE49-F238E27FC236}">
                  <a16:creationId xmlns:a16="http://schemas.microsoft.com/office/drawing/2014/main" id="{F9CB50E1-0B93-C151-1F9D-AE328CEECD33}"/>
                </a:ext>
              </a:extLst>
            </p:cNvPr>
            <p:cNvSpPr/>
            <p:nvPr/>
          </p:nvSpPr>
          <p:spPr>
            <a:xfrm>
              <a:off x="564235" y="2662369"/>
              <a:ext cx="2286000" cy="2286000"/>
            </a:xfrm>
            <a:prstGeom prst="hexagon">
              <a:avLst/>
            </a:prstGeom>
            <a:solidFill>
              <a:schemeClr val="accent1">
                <a:lumMod val="9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7E705370-B909-B9F9-B086-902D1A2E9D8B}"/>
                </a:ext>
              </a:extLst>
            </p:cNvPr>
            <p:cNvSpPr txBox="1"/>
            <p:nvPr/>
          </p:nvSpPr>
          <p:spPr>
            <a:xfrm>
              <a:off x="573699" y="3522665"/>
              <a:ext cx="2223200" cy="94531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dirty="0"/>
                <a:t>Psychological</a:t>
              </a:r>
            </a:p>
            <a:p>
              <a:pPr algn="ctr"/>
              <a:r>
                <a:rPr lang="en-US" sz="4000" b="1" dirty="0"/>
                <a:t>Abuse</a:t>
              </a:r>
            </a:p>
          </p:txBody>
        </p:sp>
      </p:grp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3745F53F-FD41-563A-EC29-910C9E22DA39}"/>
              </a:ext>
            </a:extLst>
          </p:cNvPr>
          <p:cNvSpPr/>
          <p:nvPr/>
        </p:nvSpPr>
        <p:spPr>
          <a:xfrm>
            <a:off x="2759330" y="1846714"/>
            <a:ext cx="1818041" cy="3154680"/>
          </a:xfrm>
          <a:custGeom>
            <a:avLst/>
            <a:gdLst>
              <a:gd name="connsiteX0" fmla="*/ 0 w 1818041"/>
              <a:gd name="connsiteY0" fmla="*/ 0 h 3154680"/>
              <a:gd name="connsiteX1" fmla="*/ 1082845 w 1818041"/>
              <a:gd name="connsiteY1" fmla="*/ 0 h 3154680"/>
              <a:gd name="connsiteX2" fmla="*/ 1818041 w 1818041"/>
              <a:gd name="connsiteY2" fmla="*/ 1589687 h 3154680"/>
              <a:gd name="connsiteX3" fmla="*/ 1094265 w 1818041"/>
              <a:gd name="connsiteY3" fmla="*/ 3154680 h 3154680"/>
              <a:gd name="connsiteX4" fmla="*/ 0 w 1818041"/>
              <a:gd name="connsiteY4" fmla="*/ 3154680 h 3154680"/>
              <a:gd name="connsiteX5" fmla="*/ 0 w 1818041"/>
              <a:gd name="connsiteY5" fmla="*/ 3109636 h 3154680"/>
              <a:gd name="connsiteX6" fmla="*/ 702944 w 1818041"/>
              <a:gd name="connsiteY6" fmla="*/ 1589688 h 3154680"/>
              <a:gd name="connsiteX7" fmla="*/ 0 w 1818041"/>
              <a:gd name="connsiteY7" fmla="*/ 69740 h 3154680"/>
              <a:gd name="connsiteX8" fmla="*/ 0 w 1818041"/>
              <a:gd name="connsiteY8" fmla="*/ 0 h 3154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18041" h="3154680">
                <a:moveTo>
                  <a:pt x="0" y="0"/>
                </a:moveTo>
                <a:lnTo>
                  <a:pt x="1082845" y="0"/>
                </a:lnTo>
                <a:lnTo>
                  <a:pt x="1818041" y="1589687"/>
                </a:lnTo>
                <a:lnTo>
                  <a:pt x="1094265" y="3154680"/>
                </a:lnTo>
                <a:lnTo>
                  <a:pt x="0" y="3154680"/>
                </a:lnTo>
                <a:lnTo>
                  <a:pt x="0" y="3109636"/>
                </a:lnTo>
                <a:lnTo>
                  <a:pt x="702944" y="1589688"/>
                </a:lnTo>
                <a:lnTo>
                  <a:pt x="0" y="6974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F2959CE1-3BBD-0530-12A5-0086CAA844F9}"/>
              </a:ext>
            </a:extLst>
          </p:cNvPr>
          <p:cNvSpPr/>
          <p:nvPr/>
        </p:nvSpPr>
        <p:spPr>
          <a:xfrm>
            <a:off x="4151812" y="1822646"/>
            <a:ext cx="7253303" cy="3200400"/>
          </a:xfrm>
          <a:custGeom>
            <a:avLst/>
            <a:gdLst>
              <a:gd name="connsiteX0" fmla="*/ 0 w 7253303"/>
              <a:gd name="connsiteY0" fmla="*/ 0 h 3154680"/>
              <a:gd name="connsiteX1" fmla="*/ 7253303 w 7253303"/>
              <a:gd name="connsiteY1" fmla="*/ 0 h 3154680"/>
              <a:gd name="connsiteX2" fmla="*/ 7253303 w 7253303"/>
              <a:gd name="connsiteY2" fmla="*/ 3154680 h 3154680"/>
              <a:gd name="connsiteX3" fmla="*/ 11420 w 7253303"/>
              <a:gd name="connsiteY3" fmla="*/ 3154680 h 3154680"/>
              <a:gd name="connsiteX4" fmla="*/ 735196 w 7253303"/>
              <a:gd name="connsiteY4" fmla="*/ 1589687 h 3154680"/>
              <a:gd name="connsiteX5" fmla="*/ 0 w 7253303"/>
              <a:gd name="connsiteY5" fmla="*/ 0 h 3154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53303" h="3154680">
                <a:moveTo>
                  <a:pt x="0" y="0"/>
                </a:moveTo>
                <a:lnTo>
                  <a:pt x="7253303" y="0"/>
                </a:lnTo>
                <a:lnTo>
                  <a:pt x="7253303" y="3154680"/>
                </a:lnTo>
                <a:lnTo>
                  <a:pt x="11420" y="3154680"/>
                </a:lnTo>
                <a:lnTo>
                  <a:pt x="735196" y="158968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634E461-7E1F-1A17-B858-1784764AB0E6}"/>
              </a:ext>
            </a:extLst>
          </p:cNvPr>
          <p:cNvSpPr txBox="1"/>
          <p:nvPr/>
        </p:nvSpPr>
        <p:spPr>
          <a:xfrm>
            <a:off x="5068384" y="2152671"/>
            <a:ext cx="612395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Infliction of fear, anguish, agitation, or other emotional distress through verbal or nonverbal acts or through unjust confinement of a vulnerable adult.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C3E3C92-E369-AAFB-4024-DBBE09817D3F}"/>
              </a:ext>
            </a:extLst>
          </p:cNvPr>
          <p:cNvSpPr txBox="1">
            <a:spLocks/>
          </p:cNvSpPr>
          <p:nvPr/>
        </p:nvSpPr>
        <p:spPr>
          <a:xfrm>
            <a:off x="2848372" y="124386"/>
            <a:ext cx="6495256" cy="642867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/>
              <a:t>Maltreatment Defined:</a:t>
            </a:r>
          </a:p>
        </p:txBody>
      </p:sp>
    </p:spTree>
    <p:extLst>
      <p:ext uri="{BB962C8B-B14F-4D97-AF65-F5344CB8AC3E}">
        <p14:creationId xmlns:p14="http://schemas.microsoft.com/office/powerpoint/2010/main" val="2830405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CE289AFC-9441-D511-DADC-A8259DA79560}"/>
              </a:ext>
            </a:extLst>
          </p:cNvPr>
          <p:cNvSpPr/>
          <p:nvPr/>
        </p:nvSpPr>
        <p:spPr>
          <a:xfrm>
            <a:off x="-110879" y="1846713"/>
            <a:ext cx="1818041" cy="3669835"/>
          </a:xfrm>
          <a:custGeom>
            <a:avLst/>
            <a:gdLst>
              <a:gd name="connsiteX0" fmla="*/ 0 w 1818041"/>
              <a:gd name="connsiteY0" fmla="*/ 0 h 3154680"/>
              <a:gd name="connsiteX1" fmla="*/ 1082845 w 1818041"/>
              <a:gd name="connsiteY1" fmla="*/ 0 h 3154680"/>
              <a:gd name="connsiteX2" fmla="*/ 1818041 w 1818041"/>
              <a:gd name="connsiteY2" fmla="*/ 1589687 h 3154680"/>
              <a:gd name="connsiteX3" fmla="*/ 1094265 w 1818041"/>
              <a:gd name="connsiteY3" fmla="*/ 3154680 h 3154680"/>
              <a:gd name="connsiteX4" fmla="*/ 0 w 1818041"/>
              <a:gd name="connsiteY4" fmla="*/ 3154680 h 3154680"/>
              <a:gd name="connsiteX5" fmla="*/ 0 w 1818041"/>
              <a:gd name="connsiteY5" fmla="*/ 3109636 h 3154680"/>
              <a:gd name="connsiteX6" fmla="*/ 702944 w 1818041"/>
              <a:gd name="connsiteY6" fmla="*/ 1589688 h 3154680"/>
              <a:gd name="connsiteX7" fmla="*/ 0 w 1818041"/>
              <a:gd name="connsiteY7" fmla="*/ 69740 h 3154680"/>
              <a:gd name="connsiteX8" fmla="*/ 0 w 1818041"/>
              <a:gd name="connsiteY8" fmla="*/ 0 h 3154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18041" h="3154680">
                <a:moveTo>
                  <a:pt x="0" y="0"/>
                </a:moveTo>
                <a:lnTo>
                  <a:pt x="1082845" y="0"/>
                </a:lnTo>
                <a:lnTo>
                  <a:pt x="1818041" y="1589687"/>
                </a:lnTo>
                <a:lnTo>
                  <a:pt x="1094265" y="3154680"/>
                </a:lnTo>
                <a:lnTo>
                  <a:pt x="0" y="3154680"/>
                </a:lnTo>
                <a:lnTo>
                  <a:pt x="0" y="3109636"/>
                </a:lnTo>
                <a:lnTo>
                  <a:pt x="702944" y="1589688"/>
                </a:lnTo>
                <a:lnTo>
                  <a:pt x="0" y="6974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CE49FDB9-70F0-E595-8A8A-5F8D54DCC2BD}"/>
              </a:ext>
            </a:extLst>
          </p:cNvPr>
          <p:cNvSpPr/>
          <p:nvPr/>
        </p:nvSpPr>
        <p:spPr>
          <a:xfrm>
            <a:off x="1281603" y="1822645"/>
            <a:ext cx="7253303" cy="3723021"/>
          </a:xfrm>
          <a:custGeom>
            <a:avLst/>
            <a:gdLst>
              <a:gd name="connsiteX0" fmla="*/ 0 w 7253303"/>
              <a:gd name="connsiteY0" fmla="*/ 0 h 3154680"/>
              <a:gd name="connsiteX1" fmla="*/ 7253303 w 7253303"/>
              <a:gd name="connsiteY1" fmla="*/ 0 h 3154680"/>
              <a:gd name="connsiteX2" fmla="*/ 7253303 w 7253303"/>
              <a:gd name="connsiteY2" fmla="*/ 3154680 h 3154680"/>
              <a:gd name="connsiteX3" fmla="*/ 11420 w 7253303"/>
              <a:gd name="connsiteY3" fmla="*/ 3154680 h 3154680"/>
              <a:gd name="connsiteX4" fmla="*/ 735196 w 7253303"/>
              <a:gd name="connsiteY4" fmla="*/ 1589687 h 3154680"/>
              <a:gd name="connsiteX5" fmla="*/ 0 w 7253303"/>
              <a:gd name="connsiteY5" fmla="*/ 0 h 3154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53303" h="3154680">
                <a:moveTo>
                  <a:pt x="0" y="0"/>
                </a:moveTo>
                <a:lnTo>
                  <a:pt x="7253303" y="0"/>
                </a:lnTo>
                <a:lnTo>
                  <a:pt x="7253303" y="3154680"/>
                </a:lnTo>
                <a:lnTo>
                  <a:pt x="11420" y="3154680"/>
                </a:lnTo>
                <a:lnTo>
                  <a:pt x="735196" y="158968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7F5AC7D-4ED8-0B70-BEED-FD4FDFD6ACE3}"/>
              </a:ext>
            </a:extLst>
          </p:cNvPr>
          <p:cNvSpPr txBox="1"/>
          <p:nvPr/>
        </p:nvSpPr>
        <p:spPr>
          <a:xfrm>
            <a:off x="2198175" y="1911973"/>
            <a:ext cx="612395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/>
              <a:t>Yelling at, belittling, or threatening a vulnerable adult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/>
              <a:t>Using a pet to distress the vulnerable adult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/>
              <a:t>Confinement/Isolation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/>
              <a:t>Intimidation or harassment by others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2639E83-2A39-8C33-01E0-D76118EDAE81}"/>
              </a:ext>
            </a:extLst>
          </p:cNvPr>
          <p:cNvSpPr txBox="1">
            <a:spLocks/>
          </p:cNvSpPr>
          <p:nvPr/>
        </p:nvSpPr>
        <p:spPr>
          <a:xfrm>
            <a:off x="1698125" y="217519"/>
            <a:ext cx="8795749" cy="642867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/>
              <a:t>Common Indicators of Psychological Abuse</a:t>
            </a:r>
          </a:p>
        </p:txBody>
      </p:sp>
    </p:spTree>
    <p:extLst>
      <p:ext uri="{BB962C8B-B14F-4D97-AF65-F5344CB8AC3E}">
        <p14:creationId xmlns:p14="http://schemas.microsoft.com/office/powerpoint/2010/main" val="650655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80C625C-2161-5E49-91CB-ADAB8EC6C6F4}"/>
              </a:ext>
            </a:extLst>
          </p:cNvPr>
          <p:cNvGrpSpPr/>
          <p:nvPr/>
        </p:nvGrpSpPr>
        <p:grpSpPr>
          <a:xfrm>
            <a:off x="16298" y="1822646"/>
            <a:ext cx="3200400" cy="3200400"/>
            <a:chOff x="564235" y="2662369"/>
            <a:chExt cx="2286000" cy="2286000"/>
          </a:xfrm>
        </p:grpSpPr>
        <p:sp>
          <p:nvSpPr>
            <p:cNvPr id="3" name="Hexagon 2">
              <a:extLst>
                <a:ext uri="{FF2B5EF4-FFF2-40B4-BE49-F238E27FC236}">
                  <a16:creationId xmlns:a16="http://schemas.microsoft.com/office/drawing/2014/main" id="{C61BE889-DC5B-98D7-EAE6-C4CA5E3DD6D1}"/>
                </a:ext>
              </a:extLst>
            </p:cNvPr>
            <p:cNvSpPr/>
            <p:nvPr/>
          </p:nvSpPr>
          <p:spPr>
            <a:xfrm>
              <a:off x="564235" y="2662369"/>
              <a:ext cx="2286000" cy="2286000"/>
            </a:xfrm>
            <a:prstGeom prst="hexagon">
              <a:avLst/>
            </a:prstGeom>
            <a:solidFill>
              <a:schemeClr val="accent1">
                <a:lumMod val="9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A5F4B59-ED2E-2645-B9C8-D83174E71C87}"/>
                </a:ext>
              </a:extLst>
            </p:cNvPr>
            <p:cNvSpPr txBox="1"/>
            <p:nvPr/>
          </p:nvSpPr>
          <p:spPr>
            <a:xfrm>
              <a:off x="627035" y="3353436"/>
              <a:ext cx="2116069" cy="94531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dirty="0"/>
                <a:t>Sexual</a:t>
              </a:r>
            </a:p>
            <a:p>
              <a:pPr algn="ctr"/>
              <a:r>
                <a:rPr lang="en-US" sz="4000" b="1" dirty="0"/>
                <a:t>Abuse</a:t>
              </a:r>
            </a:p>
          </p:txBody>
        </p:sp>
      </p:grp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CE289AFC-9441-D511-DADC-A8259DA79560}"/>
              </a:ext>
            </a:extLst>
          </p:cNvPr>
          <p:cNvSpPr/>
          <p:nvPr/>
        </p:nvSpPr>
        <p:spPr>
          <a:xfrm>
            <a:off x="2759330" y="1846714"/>
            <a:ext cx="1818041" cy="3154680"/>
          </a:xfrm>
          <a:custGeom>
            <a:avLst/>
            <a:gdLst>
              <a:gd name="connsiteX0" fmla="*/ 0 w 1818041"/>
              <a:gd name="connsiteY0" fmla="*/ 0 h 3154680"/>
              <a:gd name="connsiteX1" fmla="*/ 1082845 w 1818041"/>
              <a:gd name="connsiteY1" fmla="*/ 0 h 3154680"/>
              <a:gd name="connsiteX2" fmla="*/ 1818041 w 1818041"/>
              <a:gd name="connsiteY2" fmla="*/ 1589687 h 3154680"/>
              <a:gd name="connsiteX3" fmla="*/ 1094265 w 1818041"/>
              <a:gd name="connsiteY3" fmla="*/ 3154680 h 3154680"/>
              <a:gd name="connsiteX4" fmla="*/ 0 w 1818041"/>
              <a:gd name="connsiteY4" fmla="*/ 3154680 h 3154680"/>
              <a:gd name="connsiteX5" fmla="*/ 0 w 1818041"/>
              <a:gd name="connsiteY5" fmla="*/ 3109636 h 3154680"/>
              <a:gd name="connsiteX6" fmla="*/ 702944 w 1818041"/>
              <a:gd name="connsiteY6" fmla="*/ 1589688 h 3154680"/>
              <a:gd name="connsiteX7" fmla="*/ 0 w 1818041"/>
              <a:gd name="connsiteY7" fmla="*/ 69740 h 3154680"/>
              <a:gd name="connsiteX8" fmla="*/ 0 w 1818041"/>
              <a:gd name="connsiteY8" fmla="*/ 0 h 3154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18041" h="3154680">
                <a:moveTo>
                  <a:pt x="0" y="0"/>
                </a:moveTo>
                <a:lnTo>
                  <a:pt x="1082845" y="0"/>
                </a:lnTo>
                <a:lnTo>
                  <a:pt x="1818041" y="1589687"/>
                </a:lnTo>
                <a:lnTo>
                  <a:pt x="1094265" y="3154680"/>
                </a:lnTo>
                <a:lnTo>
                  <a:pt x="0" y="3154680"/>
                </a:lnTo>
                <a:lnTo>
                  <a:pt x="0" y="3109636"/>
                </a:lnTo>
                <a:lnTo>
                  <a:pt x="702944" y="1589688"/>
                </a:lnTo>
                <a:lnTo>
                  <a:pt x="0" y="6974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CE49FDB9-70F0-E595-8A8A-5F8D54DCC2BD}"/>
              </a:ext>
            </a:extLst>
          </p:cNvPr>
          <p:cNvSpPr/>
          <p:nvPr/>
        </p:nvSpPr>
        <p:spPr>
          <a:xfrm>
            <a:off x="4151812" y="1822646"/>
            <a:ext cx="7253303" cy="3200400"/>
          </a:xfrm>
          <a:custGeom>
            <a:avLst/>
            <a:gdLst>
              <a:gd name="connsiteX0" fmla="*/ 0 w 7253303"/>
              <a:gd name="connsiteY0" fmla="*/ 0 h 3154680"/>
              <a:gd name="connsiteX1" fmla="*/ 7253303 w 7253303"/>
              <a:gd name="connsiteY1" fmla="*/ 0 h 3154680"/>
              <a:gd name="connsiteX2" fmla="*/ 7253303 w 7253303"/>
              <a:gd name="connsiteY2" fmla="*/ 3154680 h 3154680"/>
              <a:gd name="connsiteX3" fmla="*/ 11420 w 7253303"/>
              <a:gd name="connsiteY3" fmla="*/ 3154680 h 3154680"/>
              <a:gd name="connsiteX4" fmla="*/ 735196 w 7253303"/>
              <a:gd name="connsiteY4" fmla="*/ 1589687 h 3154680"/>
              <a:gd name="connsiteX5" fmla="*/ 0 w 7253303"/>
              <a:gd name="connsiteY5" fmla="*/ 0 h 3154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53303" h="3154680">
                <a:moveTo>
                  <a:pt x="0" y="0"/>
                </a:moveTo>
                <a:lnTo>
                  <a:pt x="7253303" y="0"/>
                </a:lnTo>
                <a:lnTo>
                  <a:pt x="7253303" y="3154680"/>
                </a:lnTo>
                <a:lnTo>
                  <a:pt x="11420" y="3154680"/>
                </a:lnTo>
                <a:lnTo>
                  <a:pt x="735196" y="158968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7F5AC7D-4ED8-0B70-BEED-FD4FDFD6ACE3}"/>
              </a:ext>
            </a:extLst>
          </p:cNvPr>
          <p:cNvSpPr txBox="1"/>
          <p:nvPr/>
        </p:nvSpPr>
        <p:spPr>
          <a:xfrm>
            <a:off x="5068384" y="1911973"/>
            <a:ext cx="612395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Touching, fondling, intercourse, or any other sexual activity with a vulnerable adult when the vulnerable adult is unable to understand, unwilling to consent, threatened, or physically forced.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2639E83-2A39-8C33-01E0-D76118EDAE81}"/>
              </a:ext>
            </a:extLst>
          </p:cNvPr>
          <p:cNvSpPr txBox="1">
            <a:spLocks/>
          </p:cNvSpPr>
          <p:nvPr/>
        </p:nvSpPr>
        <p:spPr>
          <a:xfrm>
            <a:off x="2819797" y="124386"/>
            <a:ext cx="6552406" cy="642867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/>
              <a:t>Maltreatment Defined:</a:t>
            </a:r>
          </a:p>
        </p:txBody>
      </p:sp>
    </p:spTree>
    <p:extLst>
      <p:ext uri="{BB962C8B-B14F-4D97-AF65-F5344CB8AC3E}">
        <p14:creationId xmlns:p14="http://schemas.microsoft.com/office/powerpoint/2010/main" val="3607476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EE997C8-2FB6-532D-34F3-8B0C15BEF320}"/>
              </a:ext>
            </a:extLst>
          </p:cNvPr>
          <p:cNvSpPr/>
          <p:nvPr/>
        </p:nvSpPr>
        <p:spPr>
          <a:xfrm>
            <a:off x="3949058" y="965200"/>
            <a:ext cx="7836557" cy="171943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arallelogram 10">
            <a:extLst>
              <a:ext uri="{FF2B5EF4-FFF2-40B4-BE49-F238E27FC236}">
                <a16:creationId xmlns:a16="http://schemas.microsoft.com/office/drawing/2014/main" id="{6B6232C8-0C65-0333-69D5-B95D16AA1BED}"/>
              </a:ext>
            </a:extLst>
          </p:cNvPr>
          <p:cNvSpPr/>
          <p:nvPr/>
        </p:nvSpPr>
        <p:spPr>
          <a:xfrm>
            <a:off x="-596110" y="6400796"/>
            <a:ext cx="1590675" cy="857250"/>
          </a:xfrm>
          <a:prstGeom prst="parallelogram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7685B3-5649-21D6-F3CE-3711FB2EBD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81193" y="2265030"/>
            <a:ext cx="6815397" cy="1406167"/>
          </a:xfrm>
        </p:spPr>
        <p:txBody>
          <a:bodyPr anchor="b">
            <a:noAutofit/>
          </a:bodyPr>
          <a:lstStyle/>
          <a:p>
            <a:pPr algn="l"/>
            <a:br>
              <a:rPr lang="en-US" sz="3200" b="1" dirty="0"/>
            </a:br>
            <a:r>
              <a:rPr lang="en-US" sz="3200" b="1" dirty="0"/>
              <a:t>Counties Served:</a:t>
            </a:r>
            <a:br>
              <a:rPr lang="en-US" sz="3200" b="1" dirty="0"/>
            </a:br>
            <a:r>
              <a:rPr lang="en-US" sz="3200" b="1" dirty="0"/>
              <a:t>Ada, Adams, Boise, Canyon, Elmore, Gem Owyhee, Payette, Valley, Washington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493B3B-6B7F-946E-037D-397B0BD618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27474" y="1083674"/>
            <a:ext cx="8412124" cy="1354726"/>
          </a:xfrm>
        </p:spPr>
        <p:txBody>
          <a:bodyPr anchor="t">
            <a:normAutofit/>
          </a:bodyPr>
          <a:lstStyle/>
          <a:p>
            <a:pPr algn="l"/>
            <a:r>
              <a:rPr lang="en-US" sz="3500" dirty="0"/>
              <a:t>Idaho has six Area Agencies on Aging</a:t>
            </a: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US" sz="3500" dirty="0"/>
              <a:t>AAA 3- Southwest Idaho </a:t>
            </a:r>
          </a:p>
          <a:p>
            <a:pPr algn="l"/>
            <a:endParaRPr lang="en-US" sz="28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A0EA482-4D44-338C-E044-B5B64401C918}"/>
              </a:ext>
            </a:extLst>
          </p:cNvPr>
          <p:cNvSpPr txBox="1"/>
          <p:nvPr/>
        </p:nvSpPr>
        <p:spPr>
          <a:xfrm>
            <a:off x="707431" y="41865"/>
            <a:ext cx="954682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Idaho Adult Protective Services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E47091EF-F29A-3438-626A-AC616E48E997}"/>
              </a:ext>
            </a:extLst>
          </p:cNvPr>
          <p:cNvGrpSpPr/>
          <p:nvPr/>
        </p:nvGrpSpPr>
        <p:grpSpPr>
          <a:xfrm>
            <a:off x="-235743" y="6400796"/>
            <a:ext cx="12663487" cy="857250"/>
            <a:chOff x="-209550" y="6400796"/>
            <a:chExt cx="12663487" cy="857250"/>
          </a:xfrm>
        </p:grpSpPr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7B7F2950-8B66-2D28-A4E1-C56B035F98A4}"/>
                </a:ext>
              </a:extLst>
            </p:cNvPr>
            <p:cNvSpPr/>
            <p:nvPr/>
          </p:nvSpPr>
          <p:spPr>
            <a:xfrm>
              <a:off x="-209550" y="6400796"/>
              <a:ext cx="1590675" cy="857250"/>
            </a:xfrm>
            <a:prstGeom prst="parallelogram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513C65D7-E444-A80E-C3FD-44B43D3D35AD}"/>
                </a:ext>
              </a:extLst>
            </p:cNvPr>
            <p:cNvSpPr/>
            <p:nvPr/>
          </p:nvSpPr>
          <p:spPr>
            <a:xfrm>
              <a:off x="1020762" y="6400796"/>
              <a:ext cx="1590675" cy="857250"/>
            </a:xfrm>
            <a:prstGeom prst="parallelogram">
              <a:avLst/>
            </a:prstGeom>
            <a:solidFill>
              <a:schemeClr val="accent1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Parallelogram 18">
              <a:extLst>
                <a:ext uri="{FF2B5EF4-FFF2-40B4-BE49-F238E27FC236}">
                  <a16:creationId xmlns:a16="http://schemas.microsoft.com/office/drawing/2014/main" id="{CBB82C0A-3DD6-78EF-FCAF-32FC715DCC2E}"/>
                </a:ext>
              </a:extLst>
            </p:cNvPr>
            <p:cNvSpPr/>
            <p:nvPr/>
          </p:nvSpPr>
          <p:spPr>
            <a:xfrm>
              <a:off x="2251074" y="6400796"/>
              <a:ext cx="1590675" cy="857250"/>
            </a:xfrm>
            <a:prstGeom prst="parallelogram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Parallelogram 19">
              <a:extLst>
                <a:ext uri="{FF2B5EF4-FFF2-40B4-BE49-F238E27FC236}">
                  <a16:creationId xmlns:a16="http://schemas.microsoft.com/office/drawing/2014/main" id="{24881D2B-7D63-648D-A0B7-C1DE1FFEDC79}"/>
                </a:ext>
              </a:extLst>
            </p:cNvPr>
            <p:cNvSpPr/>
            <p:nvPr/>
          </p:nvSpPr>
          <p:spPr>
            <a:xfrm>
              <a:off x="3481386" y="6400796"/>
              <a:ext cx="1590675" cy="857250"/>
            </a:xfrm>
            <a:prstGeom prst="parallelogram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Parallelogram 20">
              <a:extLst>
                <a:ext uri="{FF2B5EF4-FFF2-40B4-BE49-F238E27FC236}">
                  <a16:creationId xmlns:a16="http://schemas.microsoft.com/office/drawing/2014/main" id="{9AD936CD-8FEE-702A-0CE7-50DF57C53371}"/>
                </a:ext>
              </a:extLst>
            </p:cNvPr>
            <p:cNvSpPr/>
            <p:nvPr/>
          </p:nvSpPr>
          <p:spPr>
            <a:xfrm>
              <a:off x="4711698" y="6400796"/>
              <a:ext cx="1590675" cy="857250"/>
            </a:xfrm>
            <a:prstGeom prst="parallelogram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Parallelogram 21">
              <a:extLst>
                <a:ext uri="{FF2B5EF4-FFF2-40B4-BE49-F238E27FC236}">
                  <a16:creationId xmlns:a16="http://schemas.microsoft.com/office/drawing/2014/main" id="{8736EE32-5637-185F-924B-0F77B4B26AE4}"/>
                </a:ext>
              </a:extLst>
            </p:cNvPr>
            <p:cNvSpPr/>
            <p:nvPr/>
          </p:nvSpPr>
          <p:spPr>
            <a:xfrm>
              <a:off x="5942010" y="6400796"/>
              <a:ext cx="1590675" cy="857250"/>
            </a:xfrm>
            <a:prstGeom prst="parallelogram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Parallelogram 22">
              <a:extLst>
                <a:ext uri="{FF2B5EF4-FFF2-40B4-BE49-F238E27FC236}">
                  <a16:creationId xmlns:a16="http://schemas.microsoft.com/office/drawing/2014/main" id="{8FA84776-E5C4-EFB6-C010-7231964478E0}"/>
                </a:ext>
              </a:extLst>
            </p:cNvPr>
            <p:cNvSpPr/>
            <p:nvPr/>
          </p:nvSpPr>
          <p:spPr>
            <a:xfrm>
              <a:off x="7172322" y="6400796"/>
              <a:ext cx="1590675" cy="857250"/>
            </a:xfrm>
            <a:prstGeom prst="parallelogram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Parallelogram 23">
              <a:extLst>
                <a:ext uri="{FF2B5EF4-FFF2-40B4-BE49-F238E27FC236}">
                  <a16:creationId xmlns:a16="http://schemas.microsoft.com/office/drawing/2014/main" id="{F0FABEC0-52E3-B9A6-6273-E2FE0455822F}"/>
                </a:ext>
              </a:extLst>
            </p:cNvPr>
            <p:cNvSpPr/>
            <p:nvPr/>
          </p:nvSpPr>
          <p:spPr>
            <a:xfrm>
              <a:off x="8402634" y="6400796"/>
              <a:ext cx="1590675" cy="857250"/>
            </a:xfrm>
            <a:prstGeom prst="parallelogram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Parallelogram 24">
              <a:extLst>
                <a:ext uri="{FF2B5EF4-FFF2-40B4-BE49-F238E27FC236}">
                  <a16:creationId xmlns:a16="http://schemas.microsoft.com/office/drawing/2014/main" id="{9528F4C7-7070-907E-CC43-9DA296A2D816}"/>
                </a:ext>
              </a:extLst>
            </p:cNvPr>
            <p:cNvSpPr/>
            <p:nvPr/>
          </p:nvSpPr>
          <p:spPr>
            <a:xfrm>
              <a:off x="9632946" y="6400796"/>
              <a:ext cx="1590675" cy="857250"/>
            </a:xfrm>
            <a:prstGeom prst="parallelogram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Parallelogram 25">
              <a:extLst>
                <a:ext uri="{FF2B5EF4-FFF2-40B4-BE49-F238E27FC236}">
                  <a16:creationId xmlns:a16="http://schemas.microsoft.com/office/drawing/2014/main" id="{155FD686-0F4F-447F-F686-EE998E17DF9E}"/>
                </a:ext>
              </a:extLst>
            </p:cNvPr>
            <p:cNvSpPr/>
            <p:nvPr/>
          </p:nvSpPr>
          <p:spPr>
            <a:xfrm>
              <a:off x="10863262" y="6400796"/>
              <a:ext cx="1590675" cy="857250"/>
            </a:xfrm>
            <a:prstGeom prst="parallelogram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69A8924B-90D8-2204-ACE2-5C8B68E28772}"/>
              </a:ext>
            </a:extLst>
          </p:cNvPr>
          <p:cNvSpPr/>
          <p:nvPr/>
        </p:nvSpPr>
        <p:spPr>
          <a:xfrm>
            <a:off x="6426679" y="4580790"/>
            <a:ext cx="5756847" cy="1794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C8DDFC4A-B8C8-AB6E-FC88-60B555FE0E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286" y="1151784"/>
            <a:ext cx="3334215" cy="5249008"/>
          </a:xfrm>
          <a:prstGeom prst="rect">
            <a:avLst/>
          </a:prstGeom>
        </p:spPr>
      </p:pic>
      <p:pic>
        <p:nvPicPr>
          <p:cNvPr id="41" name="Picture 4" descr="Idaho Commission on Aging – Idaho Official Government Website">
            <a:extLst>
              <a:ext uri="{FF2B5EF4-FFF2-40B4-BE49-F238E27FC236}">
                <a16:creationId xmlns:a16="http://schemas.microsoft.com/office/drawing/2014/main" id="{DE7CB42F-6839-25D2-72BB-EFE3B0C26A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9571" y="4816801"/>
            <a:ext cx="2798479" cy="1225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black and blue text with a black background&#10;&#10;Description automatically generated">
            <a:extLst>
              <a:ext uri="{FF2B5EF4-FFF2-40B4-BE49-F238E27FC236}">
                <a16:creationId xmlns:a16="http://schemas.microsoft.com/office/drawing/2014/main" id="{82E08838-CC80-BC39-517C-473E8A7E157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2612" y="4827021"/>
            <a:ext cx="2185311" cy="1215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586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CE289AFC-9441-D511-DADC-A8259DA79560}"/>
              </a:ext>
            </a:extLst>
          </p:cNvPr>
          <p:cNvSpPr/>
          <p:nvPr/>
        </p:nvSpPr>
        <p:spPr>
          <a:xfrm>
            <a:off x="-110879" y="1846713"/>
            <a:ext cx="1818041" cy="3669835"/>
          </a:xfrm>
          <a:custGeom>
            <a:avLst/>
            <a:gdLst>
              <a:gd name="connsiteX0" fmla="*/ 0 w 1818041"/>
              <a:gd name="connsiteY0" fmla="*/ 0 h 3154680"/>
              <a:gd name="connsiteX1" fmla="*/ 1082845 w 1818041"/>
              <a:gd name="connsiteY1" fmla="*/ 0 h 3154680"/>
              <a:gd name="connsiteX2" fmla="*/ 1818041 w 1818041"/>
              <a:gd name="connsiteY2" fmla="*/ 1589687 h 3154680"/>
              <a:gd name="connsiteX3" fmla="*/ 1094265 w 1818041"/>
              <a:gd name="connsiteY3" fmla="*/ 3154680 h 3154680"/>
              <a:gd name="connsiteX4" fmla="*/ 0 w 1818041"/>
              <a:gd name="connsiteY4" fmla="*/ 3154680 h 3154680"/>
              <a:gd name="connsiteX5" fmla="*/ 0 w 1818041"/>
              <a:gd name="connsiteY5" fmla="*/ 3109636 h 3154680"/>
              <a:gd name="connsiteX6" fmla="*/ 702944 w 1818041"/>
              <a:gd name="connsiteY6" fmla="*/ 1589688 h 3154680"/>
              <a:gd name="connsiteX7" fmla="*/ 0 w 1818041"/>
              <a:gd name="connsiteY7" fmla="*/ 69740 h 3154680"/>
              <a:gd name="connsiteX8" fmla="*/ 0 w 1818041"/>
              <a:gd name="connsiteY8" fmla="*/ 0 h 3154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18041" h="3154680">
                <a:moveTo>
                  <a:pt x="0" y="0"/>
                </a:moveTo>
                <a:lnTo>
                  <a:pt x="1082845" y="0"/>
                </a:lnTo>
                <a:lnTo>
                  <a:pt x="1818041" y="1589687"/>
                </a:lnTo>
                <a:lnTo>
                  <a:pt x="1094265" y="3154680"/>
                </a:lnTo>
                <a:lnTo>
                  <a:pt x="0" y="3154680"/>
                </a:lnTo>
                <a:lnTo>
                  <a:pt x="0" y="3109636"/>
                </a:lnTo>
                <a:lnTo>
                  <a:pt x="702944" y="1589688"/>
                </a:lnTo>
                <a:lnTo>
                  <a:pt x="0" y="6974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CE49FDB9-70F0-E595-8A8A-5F8D54DCC2BD}"/>
              </a:ext>
            </a:extLst>
          </p:cNvPr>
          <p:cNvSpPr/>
          <p:nvPr/>
        </p:nvSpPr>
        <p:spPr>
          <a:xfrm>
            <a:off x="1281603" y="1822645"/>
            <a:ext cx="7253303" cy="3723021"/>
          </a:xfrm>
          <a:custGeom>
            <a:avLst/>
            <a:gdLst>
              <a:gd name="connsiteX0" fmla="*/ 0 w 7253303"/>
              <a:gd name="connsiteY0" fmla="*/ 0 h 3154680"/>
              <a:gd name="connsiteX1" fmla="*/ 7253303 w 7253303"/>
              <a:gd name="connsiteY1" fmla="*/ 0 h 3154680"/>
              <a:gd name="connsiteX2" fmla="*/ 7253303 w 7253303"/>
              <a:gd name="connsiteY2" fmla="*/ 3154680 h 3154680"/>
              <a:gd name="connsiteX3" fmla="*/ 11420 w 7253303"/>
              <a:gd name="connsiteY3" fmla="*/ 3154680 h 3154680"/>
              <a:gd name="connsiteX4" fmla="*/ 735196 w 7253303"/>
              <a:gd name="connsiteY4" fmla="*/ 1589687 h 3154680"/>
              <a:gd name="connsiteX5" fmla="*/ 0 w 7253303"/>
              <a:gd name="connsiteY5" fmla="*/ 0 h 3154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53303" h="3154680">
                <a:moveTo>
                  <a:pt x="0" y="0"/>
                </a:moveTo>
                <a:lnTo>
                  <a:pt x="7253303" y="0"/>
                </a:lnTo>
                <a:lnTo>
                  <a:pt x="7253303" y="3154680"/>
                </a:lnTo>
                <a:lnTo>
                  <a:pt x="11420" y="3154680"/>
                </a:lnTo>
                <a:lnTo>
                  <a:pt x="735196" y="158968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7F5AC7D-4ED8-0B70-BEED-FD4FDFD6ACE3}"/>
              </a:ext>
            </a:extLst>
          </p:cNvPr>
          <p:cNvSpPr txBox="1"/>
          <p:nvPr/>
        </p:nvSpPr>
        <p:spPr>
          <a:xfrm>
            <a:off x="2198175" y="1911973"/>
            <a:ext cx="612395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/>
              <a:t>Signs of restraint on arms or legs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/>
              <a:t>Bilateral bruising of inner thighs and/or arms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/>
              <a:t>Injury to genitalia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/>
              <a:t>Overly medicated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/>
              <a:t>Socially withdrawn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/>
              <a:t>Unusual behavior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2639E83-2A39-8C33-01E0-D76118EDAE81}"/>
              </a:ext>
            </a:extLst>
          </p:cNvPr>
          <p:cNvSpPr txBox="1">
            <a:spLocks/>
          </p:cNvSpPr>
          <p:nvPr/>
        </p:nvSpPr>
        <p:spPr>
          <a:xfrm>
            <a:off x="2015067" y="115919"/>
            <a:ext cx="7357136" cy="642867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/>
              <a:t>Common Indicators of Sexual Abuse</a:t>
            </a:r>
          </a:p>
        </p:txBody>
      </p:sp>
    </p:spTree>
    <p:extLst>
      <p:ext uri="{BB962C8B-B14F-4D97-AF65-F5344CB8AC3E}">
        <p14:creationId xmlns:p14="http://schemas.microsoft.com/office/powerpoint/2010/main" val="2344910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D230C-C277-89A1-DE68-F98F9FDD2BFB}"/>
              </a:ext>
            </a:extLst>
          </p:cNvPr>
          <p:cNvSpPr txBox="1">
            <a:spLocks/>
          </p:cNvSpPr>
          <p:nvPr/>
        </p:nvSpPr>
        <p:spPr>
          <a:xfrm>
            <a:off x="1994714" y="18753"/>
            <a:ext cx="8376441" cy="642867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/>
              <a:t>How to Make a Report: General Public</a:t>
            </a:r>
          </a:p>
        </p:txBody>
      </p:sp>
      <p:sp>
        <p:nvSpPr>
          <p:cNvPr id="3" name="Hexagon 2">
            <a:extLst>
              <a:ext uri="{FF2B5EF4-FFF2-40B4-BE49-F238E27FC236}">
                <a16:creationId xmlns:a16="http://schemas.microsoft.com/office/drawing/2014/main" id="{FCE90E6D-23C6-1210-5AAF-41A5E5A08DDF}"/>
              </a:ext>
            </a:extLst>
          </p:cNvPr>
          <p:cNvSpPr/>
          <p:nvPr/>
        </p:nvSpPr>
        <p:spPr>
          <a:xfrm>
            <a:off x="1330610" y="951590"/>
            <a:ext cx="9530781" cy="2243379"/>
          </a:xfrm>
          <a:prstGeom prst="hexagon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</a:rPr>
              <a:t>Any concerned citizen can make a report to an APS Provider by phone or in person at the local Area Agency on Aging if they suspect maltreatment of a vulnerable adult.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E7EC0EA-4A53-B906-0580-29C10DC52D96}"/>
              </a:ext>
            </a:extLst>
          </p:cNvPr>
          <p:cNvGrpSpPr/>
          <p:nvPr/>
        </p:nvGrpSpPr>
        <p:grpSpPr>
          <a:xfrm>
            <a:off x="1417545" y="3493565"/>
            <a:ext cx="9530781" cy="1935358"/>
            <a:chOff x="1417545" y="3493565"/>
            <a:chExt cx="9530781" cy="1935358"/>
          </a:xfrm>
          <a:solidFill>
            <a:schemeClr val="tx2">
              <a:lumMod val="40000"/>
              <a:lumOff val="60000"/>
            </a:schemeClr>
          </a:solidFill>
        </p:grpSpPr>
        <p:sp>
          <p:nvSpPr>
            <p:cNvPr id="5" name="Hexagon 4">
              <a:extLst>
                <a:ext uri="{FF2B5EF4-FFF2-40B4-BE49-F238E27FC236}">
                  <a16:creationId xmlns:a16="http://schemas.microsoft.com/office/drawing/2014/main" id="{10DB7452-E4C6-0C53-E566-C58C9EC32B53}"/>
                </a:ext>
              </a:extLst>
            </p:cNvPr>
            <p:cNvSpPr/>
            <p:nvPr/>
          </p:nvSpPr>
          <p:spPr>
            <a:xfrm>
              <a:off x="1417545" y="3493565"/>
              <a:ext cx="9530781" cy="1935358"/>
            </a:xfrm>
            <a:prstGeom prst="hexagon">
              <a:avLst/>
            </a:prstGeom>
            <a:grpFill/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indent="0" algn="ctr">
                <a:buNone/>
              </a:pPr>
              <a:r>
                <a:rPr lang="en-US" sz="3200" dirty="0">
                  <a:solidFill>
                    <a:schemeClr val="tx1"/>
                  </a:solidFill>
                </a:rPr>
                <a:t>Reports are taken</a:t>
              </a:r>
            </a:p>
            <a:p>
              <a:pPr marL="0" indent="0" algn="ctr">
                <a:buNone/>
              </a:pPr>
              <a:r>
                <a:rPr lang="en-US" sz="3200" dirty="0">
                  <a:solidFill>
                    <a:schemeClr val="tx1"/>
                  </a:solidFill>
                </a:rPr>
                <a:t>Monday – Friday from 8:00am – 5:00pm</a:t>
              </a:r>
            </a:p>
            <a:p>
              <a:pPr marL="0" indent="0" algn="ctr">
                <a:buNone/>
              </a:pPr>
              <a:r>
                <a:rPr lang="en-US" sz="3200" dirty="0">
                  <a:solidFill>
                    <a:schemeClr val="tx1"/>
                  </a:solidFill>
                </a:rPr>
                <a:t>(208)898-7060</a:t>
              </a:r>
            </a:p>
          </p:txBody>
        </p:sp>
        <p:pic>
          <p:nvPicPr>
            <p:cNvPr id="6" name="Graphic 5" descr="Speaker phone with solid fill">
              <a:extLst>
                <a:ext uri="{FF2B5EF4-FFF2-40B4-BE49-F238E27FC236}">
                  <a16:creationId xmlns:a16="http://schemas.microsoft.com/office/drawing/2014/main" id="{70F91A31-23C7-0A59-E3F9-4D9F5D5691F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687700" y="3738167"/>
              <a:ext cx="1012769" cy="1012769"/>
            </a:xfrm>
            <a:prstGeom prst="rect">
              <a:avLst/>
            </a:prstGeom>
          </p:spPr>
        </p:pic>
        <p:pic>
          <p:nvPicPr>
            <p:cNvPr id="7" name="Graphic 6" descr="Office worker female with solid fill">
              <a:extLst>
                <a:ext uri="{FF2B5EF4-FFF2-40B4-BE49-F238E27FC236}">
                  <a16:creationId xmlns:a16="http://schemas.microsoft.com/office/drawing/2014/main" id="{C3C8FC8D-DB46-B2BC-2793-0A63DF93484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9761886" y="3836536"/>
              <a:ext cx="914400" cy="914400"/>
            </a:xfrm>
            <a:prstGeom prst="rect">
              <a:avLst/>
            </a:prstGeom>
          </p:spPr>
        </p:pic>
        <p:pic>
          <p:nvPicPr>
            <p:cNvPr id="8" name="Graphic 7" descr="Speech with solid fill">
              <a:extLst>
                <a:ext uri="{FF2B5EF4-FFF2-40B4-BE49-F238E27FC236}">
                  <a16:creationId xmlns:a16="http://schemas.microsoft.com/office/drawing/2014/main" id="{5B30BDC4-036C-77D0-F5EF-950E2598494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9549106" y="3738167"/>
              <a:ext cx="477270" cy="47727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30089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70084-832B-0E5E-3886-294EE3A4C3BE}"/>
              </a:ext>
            </a:extLst>
          </p:cNvPr>
          <p:cNvSpPr txBox="1">
            <a:spLocks/>
          </p:cNvSpPr>
          <p:nvPr/>
        </p:nvSpPr>
        <p:spPr>
          <a:xfrm>
            <a:off x="577986" y="318295"/>
            <a:ext cx="4014515" cy="114892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/>
              <a:t>Mandatory Reporters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E857F25-FF97-3386-D4AC-86BECEFE1ABC}"/>
              </a:ext>
            </a:extLst>
          </p:cNvPr>
          <p:cNvSpPr txBox="1"/>
          <p:nvPr/>
        </p:nvSpPr>
        <p:spPr>
          <a:xfrm>
            <a:off x="4485707" y="517049"/>
            <a:ext cx="7684499" cy="4031873"/>
          </a:xfrm>
          <a:prstGeom prst="homePlate">
            <a:avLst>
              <a:gd name="adj" fmla="val 24165"/>
            </a:avLst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</a:rPr>
              <a:t>Licensed medical professionals</a:t>
            </a:r>
          </a:p>
          <a:p>
            <a:pPr marL="457200" indent="-457200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</a:rPr>
              <a:t>Emergency service personnel</a:t>
            </a:r>
          </a:p>
          <a:p>
            <a:pPr marL="457200" indent="-457200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</a:rPr>
              <a:t>Facility employees</a:t>
            </a:r>
          </a:p>
          <a:p>
            <a:pPr marL="457200" indent="-457200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</a:rPr>
              <a:t>Employees of an entity responsible for providing care to a vulnerable adult</a:t>
            </a:r>
          </a:p>
          <a:p>
            <a:pPr marL="457200" indent="-457200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</a:rPr>
              <a:t>Medical examiners</a:t>
            </a:r>
          </a:p>
          <a:p>
            <a:pPr marL="457200" indent="-457200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</a:rPr>
              <a:t>Social workers</a:t>
            </a:r>
          </a:p>
          <a:p>
            <a:pPr marL="457200" indent="-457200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</a:rPr>
              <a:t>Law enforcement personnel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44AC1FF-8B26-BA7A-CAC0-6B17471917C3}"/>
              </a:ext>
            </a:extLst>
          </p:cNvPr>
          <p:cNvGrpSpPr/>
          <p:nvPr/>
        </p:nvGrpSpPr>
        <p:grpSpPr>
          <a:xfrm>
            <a:off x="214604" y="4750704"/>
            <a:ext cx="11728580" cy="1613222"/>
            <a:chOff x="-3845434" y="4484664"/>
            <a:chExt cx="7660990" cy="1613222"/>
          </a:xfrm>
        </p:grpSpPr>
        <p:sp>
          <p:nvSpPr>
            <p:cNvPr id="6" name="Hexagon 5">
              <a:extLst>
                <a:ext uri="{FF2B5EF4-FFF2-40B4-BE49-F238E27FC236}">
                  <a16:creationId xmlns:a16="http://schemas.microsoft.com/office/drawing/2014/main" id="{815A530C-D074-595D-CDD7-0F1F30D1F6A0}"/>
                </a:ext>
              </a:extLst>
            </p:cNvPr>
            <p:cNvSpPr/>
            <p:nvPr/>
          </p:nvSpPr>
          <p:spPr>
            <a:xfrm>
              <a:off x="-3845434" y="4484664"/>
              <a:ext cx="7660990" cy="1613222"/>
            </a:xfrm>
            <a:prstGeom prst="hexagon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indent="0" algn="ctr">
                <a:buNone/>
              </a:pPr>
              <a:endParaRPr lang="en-US" sz="3000" dirty="0">
                <a:solidFill>
                  <a:schemeClr val="tx1"/>
                </a:solidFill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72AE55DF-8DAA-D0A9-AF96-4C15F2C5BC84}"/>
                </a:ext>
              </a:extLst>
            </p:cNvPr>
            <p:cNvSpPr txBox="1"/>
            <p:nvPr/>
          </p:nvSpPr>
          <p:spPr>
            <a:xfrm>
              <a:off x="-3498038" y="4762281"/>
              <a:ext cx="704543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3200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509DC42-1471-D7C5-7AD6-6B52F4842F28}"/>
              </a:ext>
            </a:extLst>
          </p:cNvPr>
          <p:cNvGrpSpPr/>
          <p:nvPr/>
        </p:nvGrpSpPr>
        <p:grpSpPr>
          <a:xfrm>
            <a:off x="-3410460" y="1726375"/>
            <a:ext cx="7660990" cy="1613222"/>
            <a:chOff x="-3845434" y="1722473"/>
            <a:chExt cx="7660990" cy="1613222"/>
          </a:xfrm>
          <a:solidFill>
            <a:schemeClr val="accent5">
              <a:lumMod val="40000"/>
              <a:lumOff val="60000"/>
            </a:schemeClr>
          </a:solidFill>
        </p:grpSpPr>
        <p:sp>
          <p:nvSpPr>
            <p:cNvPr id="9" name="Hexagon 8">
              <a:extLst>
                <a:ext uri="{FF2B5EF4-FFF2-40B4-BE49-F238E27FC236}">
                  <a16:creationId xmlns:a16="http://schemas.microsoft.com/office/drawing/2014/main" id="{D869325D-1467-F58E-2F7D-531057129780}"/>
                </a:ext>
              </a:extLst>
            </p:cNvPr>
            <p:cNvSpPr/>
            <p:nvPr/>
          </p:nvSpPr>
          <p:spPr>
            <a:xfrm>
              <a:off x="-3845434" y="1722473"/>
              <a:ext cx="7660990" cy="1613222"/>
            </a:xfrm>
            <a:prstGeom prst="hexagon">
              <a:avLst/>
            </a:prstGeom>
            <a:grp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indent="0" algn="ctr">
                <a:buNone/>
              </a:pPr>
              <a:endParaRPr lang="en-US" sz="3000" dirty="0">
                <a:solidFill>
                  <a:schemeClr val="tx1"/>
                </a:solidFill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D794EC52-EE22-AB11-2E2F-473C2ED9ECCE}"/>
                </a:ext>
              </a:extLst>
            </p:cNvPr>
            <p:cNvSpPr txBox="1"/>
            <p:nvPr/>
          </p:nvSpPr>
          <p:spPr>
            <a:xfrm>
              <a:off x="-434973" y="1740938"/>
              <a:ext cx="4014514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Required to report to an Idaho APS Provider:</a:t>
              </a: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B4C4B4FD-D985-A46C-3A75-A4DAEAEC9433}"/>
              </a:ext>
            </a:extLst>
          </p:cNvPr>
          <p:cNvSpPr txBox="1"/>
          <p:nvPr/>
        </p:nvSpPr>
        <p:spPr>
          <a:xfrm>
            <a:off x="569167" y="5074487"/>
            <a:ext cx="1078618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hlinkClick r:id="rId3"/>
              </a:rPr>
              <a:t>https://idaho.getcare.com/consumer/adult_protective_services_report.php</a:t>
            </a:r>
            <a:r>
              <a:rPr lang="en-US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89827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1C8DD-4767-4235-DB51-514AD9C87EDD}"/>
              </a:ext>
            </a:extLst>
          </p:cNvPr>
          <p:cNvSpPr txBox="1">
            <a:spLocks/>
          </p:cNvSpPr>
          <p:nvPr/>
        </p:nvSpPr>
        <p:spPr>
          <a:xfrm>
            <a:off x="-1" y="-1614"/>
            <a:ext cx="9606754" cy="67538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/>
              <a:t>Adult Protective Services</a:t>
            </a:r>
          </a:p>
        </p:txBody>
      </p:sp>
      <p:sp>
        <p:nvSpPr>
          <p:cNvPr id="3" name="Hexagon 2">
            <a:extLst>
              <a:ext uri="{FF2B5EF4-FFF2-40B4-BE49-F238E27FC236}">
                <a16:creationId xmlns:a16="http://schemas.microsoft.com/office/drawing/2014/main" id="{DFD94D6B-0871-28A7-0C7C-79E23D3B03DC}"/>
              </a:ext>
            </a:extLst>
          </p:cNvPr>
          <p:cNvSpPr/>
          <p:nvPr/>
        </p:nvSpPr>
        <p:spPr>
          <a:xfrm>
            <a:off x="2379151" y="807057"/>
            <a:ext cx="7433698" cy="983831"/>
          </a:xfrm>
          <a:prstGeom prst="hexagon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</a:rPr>
              <a:t>Combating Vulnerable Adult Maltreatment in Idaho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D99FEF6-5F6F-F8C9-F921-516F7927A3B8}"/>
              </a:ext>
            </a:extLst>
          </p:cNvPr>
          <p:cNvSpPr/>
          <p:nvPr/>
        </p:nvSpPr>
        <p:spPr>
          <a:xfrm>
            <a:off x="-1177363" y="2539001"/>
            <a:ext cx="14907086" cy="311368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0DEC9D2-A684-769A-85E8-4840D7CF52AA}"/>
              </a:ext>
            </a:extLst>
          </p:cNvPr>
          <p:cNvGrpSpPr/>
          <p:nvPr/>
        </p:nvGrpSpPr>
        <p:grpSpPr>
          <a:xfrm>
            <a:off x="76041" y="1901847"/>
            <a:ext cx="4297680" cy="4297680"/>
            <a:chOff x="76041" y="1901847"/>
            <a:chExt cx="4297680" cy="4297680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6" name="Hexagon 5">
              <a:extLst>
                <a:ext uri="{FF2B5EF4-FFF2-40B4-BE49-F238E27FC236}">
                  <a16:creationId xmlns:a16="http://schemas.microsoft.com/office/drawing/2014/main" id="{2DCE7D4D-173D-1438-3F11-811644AC38F3}"/>
                </a:ext>
              </a:extLst>
            </p:cNvPr>
            <p:cNvSpPr/>
            <p:nvPr/>
          </p:nvSpPr>
          <p:spPr>
            <a:xfrm>
              <a:off x="76041" y="1901847"/>
              <a:ext cx="4297680" cy="4297680"/>
            </a:xfrm>
            <a:prstGeom prst="hexagon">
              <a:avLst/>
            </a:prstGeom>
            <a:grp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Hexagon 6">
              <a:extLst>
                <a:ext uri="{FF2B5EF4-FFF2-40B4-BE49-F238E27FC236}">
                  <a16:creationId xmlns:a16="http://schemas.microsoft.com/office/drawing/2014/main" id="{F02E9D39-6FAF-74D5-7407-8E0B2068F60F}"/>
                </a:ext>
              </a:extLst>
            </p:cNvPr>
            <p:cNvSpPr/>
            <p:nvPr/>
          </p:nvSpPr>
          <p:spPr>
            <a:xfrm>
              <a:off x="258921" y="2084727"/>
              <a:ext cx="3931920" cy="3931920"/>
            </a:xfrm>
            <a:prstGeom prst="hexagon">
              <a:avLst/>
            </a:prstGeom>
            <a:grpFill/>
            <a:ln w="76200"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625621DF-AE04-FE16-7EA7-C827DA55FD12}"/>
              </a:ext>
            </a:extLst>
          </p:cNvPr>
          <p:cNvSpPr txBox="1"/>
          <p:nvPr/>
        </p:nvSpPr>
        <p:spPr>
          <a:xfrm>
            <a:off x="924850" y="3696744"/>
            <a:ext cx="26000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Prevention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4A5AD64-4075-4ACD-3C11-BAD348167AD1}"/>
              </a:ext>
            </a:extLst>
          </p:cNvPr>
          <p:cNvSpPr txBox="1"/>
          <p:nvPr/>
        </p:nvSpPr>
        <p:spPr>
          <a:xfrm>
            <a:off x="4535307" y="3629406"/>
            <a:ext cx="54318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uLnTx/>
                <a:uFillTx/>
              </a:rPr>
              <a:t>Outreach and Education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911503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BD8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FBB4A-71E4-3765-E68C-CC0E1F5C93DE}"/>
              </a:ext>
            </a:extLst>
          </p:cNvPr>
          <p:cNvSpPr txBox="1">
            <a:spLocks/>
          </p:cNvSpPr>
          <p:nvPr/>
        </p:nvSpPr>
        <p:spPr>
          <a:xfrm>
            <a:off x="-1" y="-1614"/>
            <a:ext cx="9606754" cy="67538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/>
              <a:t>Adult Protective Services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A46741E-4229-AE4F-4F2F-C8187D17E328}"/>
              </a:ext>
            </a:extLst>
          </p:cNvPr>
          <p:cNvSpPr/>
          <p:nvPr/>
        </p:nvSpPr>
        <p:spPr>
          <a:xfrm>
            <a:off x="-1177363" y="2539001"/>
            <a:ext cx="14907086" cy="311368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44E4C6-E373-CA0E-B4FE-8B83593551EA}"/>
              </a:ext>
            </a:extLst>
          </p:cNvPr>
          <p:cNvSpPr txBox="1"/>
          <p:nvPr/>
        </p:nvSpPr>
        <p:spPr>
          <a:xfrm>
            <a:off x="4556602" y="3112932"/>
            <a:ext cx="737647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kern="0" dirty="0"/>
              <a:t>Collecting necessary information to make a determination regarding the allegation(s) of vulnerable adult maltreatment.</a:t>
            </a:r>
            <a:endParaRPr lang="en-US" sz="4000" dirty="0"/>
          </a:p>
        </p:txBody>
      </p:sp>
      <p:pic>
        <p:nvPicPr>
          <p:cNvPr id="9" name="Picture 8" descr="Diagram&#10;&#10;Description automatically generated with medium confidence">
            <a:extLst>
              <a:ext uri="{FF2B5EF4-FFF2-40B4-BE49-F238E27FC236}">
                <a16:creationId xmlns:a16="http://schemas.microsoft.com/office/drawing/2014/main" id="{445CC26D-A5D8-57F5-71DE-81867DB87C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7223" y="88442"/>
            <a:ext cx="3425856" cy="3425856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30668934-8261-D11D-D4CF-88A60A7195A4}"/>
              </a:ext>
            </a:extLst>
          </p:cNvPr>
          <p:cNvGrpSpPr/>
          <p:nvPr/>
        </p:nvGrpSpPr>
        <p:grpSpPr>
          <a:xfrm>
            <a:off x="76041" y="1901847"/>
            <a:ext cx="4297680" cy="4297680"/>
            <a:chOff x="76041" y="1901847"/>
            <a:chExt cx="4297680" cy="4297680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1" name="Hexagon 10">
              <a:extLst>
                <a:ext uri="{FF2B5EF4-FFF2-40B4-BE49-F238E27FC236}">
                  <a16:creationId xmlns:a16="http://schemas.microsoft.com/office/drawing/2014/main" id="{FA86FCAF-0D56-5B01-75B8-0A9636A46496}"/>
                </a:ext>
              </a:extLst>
            </p:cNvPr>
            <p:cNvSpPr/>
            <p:nvPr/>
          </p:nvSpPr>
          <p:spPr>
            <a:xfrm>
              <a:off x="76041" y="1901847"/>
              <a:ext cx="4297680" cy="4297680"/>
            </a:xfrm>
            <a:prstGeom prst="hexagon">
              <a:avLst/>
            </a:prstGeom>
            <a:grp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" name="Hexagon 11">
              <a:extLst>
                <a:ext uri="{FF2B5EF4-FFF2-40B4-BE49-F238E27FC236}">
                  <a16:creationId xmlns:a16="http://schemas.microsoft.com/office/drawing/2014/main" id="{E640AE6E-F7B7-D774-403D-FC45E0D1AF6D}"/>
                </a:ext>
              </a:extLst>
            </p:cNvPr>
            <p:cNvSpPr/>
            <p:nvPr/>
          </p:nvSpPr>
          <p:spPr>
            <a:xfrm>
              <a:off x="258921" y="2084727"/>
              <a:ext cx="3931920" cy="3931920"/>
            </a:xfrm>
            <a:prstGeom prst="hexagon">
              <a:avLst/>
            </a:prstGeom>
            <a:grpFill/>
            <a:ln w="76200"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0B64A55D-9037-D563-6B80-4D7054E4CCA6}"/>
              </a:ext>
            </a:extLst>
          </p:cNvPr>
          <p:cNvSpPr txBox="1"/>
          <p:nvPr/>
        </p:nvSpPr>
        <p:spPr>
          <a:xfrm>
            <a:off x="650138" y="3696744"/>
            <a:ext cx="3182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Investigation</a:t>
            </a:r>
          </a:p>
        </p:txBody>
      </p:sp>
    </p:spTree>
    <p:extLst>
      <p:ext uri="{BB962C8B-B14F-4D97-AF65-F5344CB8AC3E}">
        <p14:creationId xmlns:p14="http://schemas.microsoft.com/office/powerpoint/2010/main" val="2936953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FEBCA-7129-E90B-25D4-B6DD9080A86A}"/>
              </a:ext>
            </a:extLst>
          </p:cNvPr>
          <p:cNvSpPr txBox="1">
            <a:spLocks/>
          </p:cNvSpPr>
          <p:nvPr/>
        </p:nvSpPr>
        <p:spPr>
          <a:xfrm>
            <a:off x="-1" y="-1614"/>
            <a:ext cx="9606754" cy="67538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/>
              <a:t>Adult Protective Services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0BFB79B-74AB-0E08-428D-A6B323D0A484}"/>
              </a:ext>
            </a:extLst>
          </p:cNvPr>
          <p:cNvSpPr/>
          <p:nvPr/>
        </p:nvSpPr>
        <p:spPr>
          <a:xfrm>
            <a:off x="-1177363" y="2539001"/>
            <a:ext cx="14907086" cy="311368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979C3C-3B47-7EE0-99B2-27407A60D60C}"/>
              </a:ext>
            </a:extLst>
          </p:cNvPr>
          <p:cNvSpPr txBox="1"/>
          <p:nvPr/>
        </p:nvSpPr>
        <p:spPr>
          <a:xfrm>
            <a:off x="4556602" y="3388967"/>
            <a:ext cx="69616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kern="0" dirty="0"/>
              <a:t>Working with community partners to reduce risk of maltreatment</a:t>
            </a:r>
            <a:endParaRPr lang="en-US" sz="4000" dirty="0"/>
          </a:p>
        </p:txBody>
      </p:sp>
      <p:pic>
        <p:nvPicPr>
          <p:cNvPr id="9" name="Picture 8" descr="Diagram&#10;&#10;Description automatically generated with medium confidence">
            <a:extLst>
              <a:ext uri="{FF2B5EF4-FFF2-40B4-BE49-F238E27FC236}">
                <a16:creationId xmlns:a16="http://schemas.microsoft.com/office/drawing/2014/main" id="{58B1A6B2-B006-1A0E-DD6C-86040D382E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7223" y="88442"/>
            <a:ext cx="3425856" cy="3425856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F1090698-1A62-ADF5-0009-202BD6CCF030}"/>
              </a:ext>
            </a:extLst>
          </p:cNvPr>
          <p:cNvGrpSpPr/>
          <p:nvPr/>
        </p:nvGrpSpPr>
        <p:grpSpPr>
          <a:xfrm>
            <a:off x="76041" y="1901847"/>
            <a:ext cx="4297680" cy="4297680"/>
            <a:chOff x="76041" y="1901847"/>
            <a:chExt cx="4297680" cy="4297680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1" name="Hexagon 10">
              <a:extLst>
                <a:ext uri="{FF2B5EF4-FFF2-40B4-BE49-F238E27FC236}">
                  <a16:creationId xmlns:a16="http://schemas.microsoft.com/office/drawing/2014/main" id="{D174DAE2-E66C-746B-0452-8AF2F26DC558}"/>
                </a:ext>
              </a:extLst>
            </p:cNvPr>
            <p:cNvSpPr/>
            <p:nvPr/>
          </p:nvSpPr>
          <p:spPr>
            <a:xfrm>
              <a:off x="76041" y="1901847"/>
              <a:ext cx="4297680" cy="4297680"/>
            </a:xfrm>
            <a:prstGeom prst="hexagon">
              <a:avLst/>
            </a:prstGeom>
            <a:grp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" name="Hexagon 11">
              <a:extLst>
                <a:ext uri="{FF2B5EF4-FFF2-40B4-BE49-F238E27FC236}">
                  <a16:creationId xmlns:a16="http://schemas.microsoft.com/office/drawing/2014/main" id="{575FC549-5283-4606-21AB-FC3F2C22F95E}"/>
                </a:ext>
              </a:extLst>
            </p:cNvPr>
            <p:cNvSpPr/>
            <p:nvPr/>
          </p:nvSpPr>
          <p:spPr>
            <a:xfrm>
              <a:off x="258921" y="2084727"/>
              <a:ext cx="3931920" cy="3931920"/>
            </a:xfrm>
            <a:prstGeom prst="hexagon">
              <a:avLst/>
            </a:prstGeom>
            <a:grpFill/>
            <a:ln w="76200"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1E398B6C-19F5-8FE7-F297-DB1BAA3C84CB}"/>
              </a:ext>
            </a:extLst>
          </p:cNvPr>
          <p:cNvSpPr txBox="1"/>
          <p:nvPr/>
        </p:nvSpPr>
        <p:spPr>
          <a:xfrm>
            <a:off x="673753" y="3696743"/>
            <a:ext cx="3102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Collaboration</a:t>
            </a:r>
          </a:p>
        </p:txBody>
      </p:sp>
    </p:spTree>
    <p:extLst>
      <p:ext uri="{BB962C8B-B14F-4D97-AF65-F5344CB8AC3E}">
        <p14:creationId xmlns:p14="http://schemas.microsoft.com/office/powerpoint/2010/main" val="694296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D2ACC-C54D-0823-E807-4A1805AB2C67}"/>
              </a:ext>
            </a:extLst>
          </p:cNvPr>
          <p:cNvSpPr txBox="1">
            <a:spLocks/>
          </p:cNvSpPr>
          <p:nvPr/>
        </p:nvSpPr>
        <p:spPr>
          <a:xfrm>
            <a:off x="-1" y="-1614"/>
            <a:ext cx="9606754" cy="67538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/>
              <a:t>Adult Protective Services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FBC61F2-3EFC-D430-1C3B-E889DA02964A}"/>
              </a:ext>
            </a:extLst>
          </p:cNvPr>
          <p:cNvSpPr/>
          <p:nvPr/>
        </p:nvSpPr>
        <p:spPr>
          <a:xfrm>
            <a:off x="-1219164" y="2601703"/>
            <a:ext cx="14907086" cy="311368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7997E5-8442-4E7D-A991-2E9DA34D0971}"/>
              </a:ext>
            </a:extLst>
          </p:cNvPr>
          <p:cNvSpPr txBox="1"/>
          <p:nvPr/>
        </p:nvSpPr>
        <p:spPr>
          <a:xfrm>
            <a:off x="4514127" y="3126346"/>
            <a:ext cx="727753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kern="0" dirty="0"/>
              <a:t>Supporting the vulnerable adults wishes to the greatest extent possible</a:t>
            </a:r>
          </a:p>
        </p:txBody>
      </p:sp>
      <p:pic>
        <p:nvPicPr>
          <p:cNvPr id="9" name="Picture 8" descr="Diagram&#10;&#10;Description automatically generated with medium confidence">
            <a:extLst>
              <a:ext uri="{FF2B5EF4-FFF2-40B4-BE49-F238E27FC236}">
                <a16:creationId xmlns:a16="http://schemas.microsoft.com/office/drawing/2014/main" id="{08C9D985-FBAD-F862-119C-5AE4129BBC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7223" y="88442"/>
            <a:ext cx="3425856" cy="3425856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2D6EE188-0CBB-6A13-B984-1AF255298417}"/>
              </a:ext>
            </a:extLst>
          </p:cNvPr>
          <p:cNvGrpSpPr/>
          <p:nvPr/>
        </p:nvGrpSpPr>
        <p:grpSpPr>
          <a:xfrm>
            <a:off x="-83602" y="1901847"/>
            <a:ext cx="4597729" cy="4297680"/>
            <a:chOff x="76041" y="1901847"/>
            <a:chExt cx="4297680" cy="4297680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1" name="Hexagon 10">
              <a:extLst>
                <a:ext uri="{FF2B5EF4-FFF2-40B4-BE49-F238E27FC236}">
                  <a16:creationId xmlns:a16="http://schemas.microsoft.com/office/drawing/2014/main" id="{F2C0C91B-DE18-91AB-B215-BF4332D864C6}"/>
                </a:ext>
              </a:extLst>
            </p:cNvPr>
            <p:cNvSpPr/>
            <p:nvPr/>
          </p:nvSpPr>
          <p:spPr>
            <a:xfrm>
              <a:off x="76041" y="1901847"/>
              <a:ext cx="4297680" cy="4297680"/>
            </a:xfrm>
            <a:prstGeom prst="hexagon">
              <a:avLst/>
            </a:prstGeom>
            <a:grp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" name="Hexagon 11">
              <a:extLst>
                <a:ext uri="{FF2B5EF4-FFF2-40B4-BE49-F238E27FC236}">
                  <a16:creationId xmlns:a16="http://schemas.microsoft.com/office/drawing/2014/main" id="{3ABAFA30-3700-B602-E8F2-FB2EB67B0C52}"/>
                </a:ext>
              </a:extLst>
            </p:cNvPr>
            <p:cNvSpPr/>
            <p:nvPr/>
          </p:nvSpPr>
          <p:spPr>
            <a:xfrm>
              <a:off x="258921" y="2084727"/>
              <a:ext cx="3931920" cy="3931920"/>
            </a:xfrm>
            <a:prstGeom prst="hexagon">
              <a:avLst/>
            </a:prstGeom>
            <a:grpFill/>
            <a:ln w="76200"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CFAF76CC-02EE-8BB6-0CCF-8C90FD2FB636}"/>
              </a:ext>
            </a:extLst>
          </p:cNvPr>
          <p:cNvSpPr txBox="1"/>
          <p:nvPr/>
        </p:nvSpPr>
        <p:spPr>
          <a:xfrm>
            <a:off x="183479" y="3712133"/>
            <a:ext cx="41892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Self-determination</a:t>
            </a:r>
          </a:p>
        </p:txBody>
      </p:sp>
    </p:spTree>
    <p:extLst>
      <p:ext uri="{BB962C8B-B14F-4D97-AF65-F5344CB8AC3E}">
        <p14:creationId xmlns:p14="http://schemas.microsoft.com/office/powerpoint/2010/main" val="2203946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83F58-C495-D471-297A-678C51DED7CC}"/>
              </a:ext>
            </a:extLst>
          </p:cNvPr>
          <p:cNvSpPr txBox="1">
            <a:spLocks/>
          </p:cNvSpPr>
          <p:nvPr/>
        </p:nvSpPr>
        <p:spPr>
          <a:xfrm>
            <a:off x="-1" y="-1614"/>
            <a:ext cx="9606754" cy="67538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/>
              <a:t>Adult Protective Services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329517B-A464-2F7E-A6E2-2EDFA1AFAFE8}"/>
              </a:ext>
            </a:extLst>
          </p:cNvPr>
          <p:cNvSpPr/>
          <p:nvPr/>
        </p:nvSpPr>
        <p:spPr>
          <a:xfrm>
            <a:off x="-1177363" y="2539001"/>
            <a:ext cx="14907086" cy="311368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B3E5A4E-A7D5-2786-4E62-170C168D4204}"/>
              </a:ext>
            </a:extLst>
          </p:cNvPr>
          <p:cNvSpPr txBox="1"/>
          <p:nvPr/>
        </p:nvSpPr>
        <p:spPr>
          <a:xfrm>
            <a:off x="4541422" y="3388967"/>
            <a:ext cx="849830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kern="0" dirty="0"/>
              <a:t>Accessing available resources to eliminate or reduce risk </a:t>
            </a:r>
          </a:p>
        </p:txBody>
      </p:sp>
      <p:pic>
        <p:nvPicPr>
          <p:cNvPr id="9" name="Picture 8" descr="Diagram&#10;&#10;Description automatically generated with medium confidence">
            <a:extLst>
              <a:ext uri="{FF2B5EF4-FFF2-40B4-BE49-F238E27FC236}">
                <a16:creationId xmlns:a16="http://schemas.microsoft.com/office/drawing/2014/main" id="{2C2ABDFB-F60A-BF71-967C-20DA7FDC4E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7223" y="88442"/>
            <a:ext cx="3425856" cy="3425856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B32DECD4-9A9C-CD28-40D0-E9B669FB6795}"/>
              </a:ext>
            </a:extLst>
          </p:cNvPr>
          <p:cNvGrpSpPr/>
          <p:nvPr/>
        </p:nvGrpSpPr>
        <p:grpSpPr>
          <a:xfrm>
            <a:off x="76041" y="1901847"/>
            <a:ext cx="4297680" cy="4297680"/>
            <a:chOff x="76041" y="1901847"/>
            <a:chExt cx="4297680" cy="4297680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1" name="Hexagon 10">
              <a:extLst>
                <a:ext uri="{FF2B5EF4-FFF2-40B4-BE49-F238E27FC236}">
                  <a16:creationId xmlns:a16="http://schemas.microsoft.com/office/drawing/2014/main" id="{D6CCF36F-3DC5-F360-E6E1-D4219248EAD0}"/>
                </a:ext>
              </a:extLst>
            </p:cNvPr>
            <p:cNvSpPr/>
            <p:nvPr/>
          </p:nvSpPr>
          <p:spPr>
            <a:xfrm>
              <a:off x="76041" y="1901847"/>
              <a:ext cx="4297680" cy="4297680"/>
            </a:xfrm>
            <a:prstGeom prst="hexagon">
              <a:avLst/>
            </a:prstGeom>
            <a:grp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" name="Hexagon 11">
              <a:extLst>
                <a:ext uri="{FF2B5EF4-FFF2-40B4-BE49-F238E27FC236}">
                  <a16:creationId xmlns:a16="http://schemas.microsoft.com/office/drawing/2014/main" id="{FC2F595E-AD8C-797A-E773-9C72FAA08F08}"/>
                </a:ext>
              </a:extLst>
            </p:cNvPr>
            <p:cNvSpPr/>
            <p:nvPr/>
          </p:nvSpPr>
          <p:spPr>
            <a:xfrm>
              <a:off x="258921" y="2084727"/>
              <a:ext cx="3931920" cy="3931920"/>
            </a:xfrm>
            <a:prstGeom prst="hexagon">
              <a:avLst/>
            </a:prstGeom>
            <a:grpFill/>
            <a:ln w="76200"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7DA02D7B-1F7D-8664-C08E-5B994E3F4558}"/>
              </a:ext>
            </a:extLst>
          </p:cNvPr>
          <p:cNvSpPr txBox="1"/>
          <p:nvPr/>
        </p:nvSpPr>
        <p:spPr>
          <a:xfrm>
            <a:off x="-1" y="3388966"/>
            <a:ext cx="437211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Community</a:t>
            </a:r>
          </a:p>
          <a:p>
            <a:pPr algn="ctr"/>
            <a:r>
              <a:rPr lang="en-US" sz="4000" b="1" dirty="0"/>
              <a:t>Resources</a:t>
            </a:r>
          </a:p>
        </p:txBody>
      </p:sp>
    </p:spTree>
    <p:extLst>
      <p:ext uri="{BB962C8B-B14F-4D97-AF65-F5344CB8AC3E}">
        <p14:creationId xmlns:p14="http://schemas.microsoft.com/office/powerpoint/2010/main" val="1019118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83F58-C495-D471-297A-678C51DED7CC}"/>
              </a:ext>
            </a:extLst>
          </p:cNvPr>
          <p:cNvSpPr txBox="1">
            <a:spLocks/>
          </p:cNvSpPr>
          <p:nvPr/>
        </p:nvSpPr>
        <p:spPr>
          <a:xfrm>
            <a:off x="-1" y="-1614"/>
            <a:ext cx="9606754" cy="67538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/>
              <a:t>Adult Protective Services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329517B-A464-2F7E-A6E2-2EDFA1AFAFE8}"/>
              </a:ext>
            </a:extLst>
          </p:cNvPr>
          <p:cNvSpPr/>
          <p:nvPr/>
        </p:nvSpPr>
        <p:spPr>
          <a:xfrm>
            <a:off x="-1177363" y="2539001"/>
            <a:ext cx="14907086" cy="311368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B3E5A4E-A7D5-2786-4E62-170C168D4204}"/>
              </a:ext>
            </a:extLst>
          </p:cNvPr>
          <p:cNvSpPr txBox="1"/>
          <p:nvPr/>
        </p:nvSpPr>
        <p:spPr>
          <a:xfrm>
            <a:off x="4541422" y="2785124"/>
            <a:ext cx="849830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kern="0" dirty="0"/>
              <a:t>All APS investigation records are confidential and may not be</a:t>
            </a:r>
          </a:p>
          <a:p>
            <a:r>
              <a:rPr lang="en-US" sz="4000" b="1" kern="0" dirty="0"/>
              <a:t>disclosed except as governed by Federal and State Law.</a:t>
            </a:r>
          </a:p>
        </p:txBody>
      </p:sp>
      <p:pic>
        <p:nvPicPr>
          <p:cNvPr id="9" name="Picture 8" descr="Diagram&#10;&#10;Description automatically generated with medium confidence">
            <a:extLst>
              <a:ext uri="{FF2B5EF4-FFF2-40B4-BE49-F238E27FC236}">
                <a16:creationId xmlns:a16="http://schemas.microsoft.com/office/drawing/2014/main" id="{2C2ABDFB-F60A-BF71-967C-20DA7FDC4E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7223" y="88442"/>
            <a:ext cx="3425856" cy="3425856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A7C7F9AE-714A-D962-A3C2-69C167BCF419}"/>
              </a:ext>
            </a:extLst>
          </p:cNvPr>
          <p:cNvGrpSpPr/>
          <p:nvPr/>
        </p:nvGrpSpPr>
        <p:grpSpPr>
          <a:xfrm>
            <a:off x="76041" y="1901847"/>
            <a:ext cx="4297680" cy="4297680"/>
            <a:chOff x="76041" y="1901847"/>
            <a:chExt cx="4297680" cy="4297680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1" name="Hexagon 10">
              <a:extLst>
                <a:ext uri="{FF2B5EF4-FFF2-40B4-BE49-F238E27FC236}">
                  <a16:creationId xmlns:a16="http://schemas.microsoft.com/office/drawing/2014/main" id="{353E93FF-7441-FE39-117C-4298F09CDD70}"/>
                </a:ext>
              </a:extLst>
            </p:cNvPr>
            <p:cNvSpPr/>
            <p:nvPr/>
          </p:nvSpPr>
          <p:spPr>
            <a:xfrm>
              <a:off x="76041" y="1901847"/>
              <a:ext cx="4297680" cy="4297680"/>
            </a:xfrm>
            <a:prstGeom prst="hexagon">
              <a:avLst/>
            </a:prstGeom>
            <a:grp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" name="Hexagon 11">
              <a:extLst>
                <a:ext uri="{FF2B5EF4-FFF2-40B4-BE49-F238E27FC236}">
                  <a16:creationId xmlns:a16="http://schemas.microsoft.com/office/drawing/2014/main" id="{7D01AEAA-0AEE-5FA8-8DC4-253AB5A1B6EE}"/>
                </a:ext>
              </a:extLst>
            </p:cNvPr>
            <p:cNvSpPr/>
            <p:nvPr/>
          </p:nvSpPr>
          <p:spPr>
            <a:xfrm>
              <a:off x="258921" y="2084727"/>
              <a:ext cx="3931920" cy="3931920"/>
            </a:xfrm>
            <a:prstGeom prst="hexagon">
              <a:avLst/>
            </a:prstGeom>
            <a:grpFill/>
            <a:ln w="76200"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DD1E5249-3B9E-ED4E-27D4-3E3E967BD02B}"/>
              </a:ext>
            </a:extLst>
          </p:cNvPr>
          <p:cNvSpPr txBox="1"/>
          <p:nvPr/>
        </p:nvSpPr>
        <p:spPr>
          <a:xfrm>
            <a:off x="-1" y="3699512"/>
            <a:ext cx="43721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Confidentiality</a:t>
            </a:r>
          </a:p>
        </p:txBody>
      </p:sp>
    </p:spTree>
    <p:extLst>
      <p:ext uri="{BB962C8B-B14F-4D97-AF65-F5344CB8AC3E}">
        <p14:creationId xmlns:p14="http://schemas.microsoft.com/office/powerpoint/2010/main" val="3717652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83F58-C495-D471-297A-678C51DED7CC}"/>
              </a:ext>
            </a:extLst>
          </p:cNvPr>
          <p:cNvSpPr txBox="1">
            <a:spLocks/>
          </p:cNvSpPr>
          <p:nvPr/>
        </p:nvSpPr>
        <p:spPr>
          <a:xfrm>
            <a:off x="-1" y="-1614"/>
            <a:ext cx="9606754" cy="67538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/>
              <a:t>Confidential Records</a:t>
            </a: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0BDC07B1-D27C-AC62-F31E-2575291DF572}"/>
              </a:ext>
            </a:extLst>
          </p:cNvPr>
          <p:cNvSpPr/>
          <p:nvPr/>
        </p:nvSpPr>
        <p:spPr>
          <a:xfrm>
            <a:off x="1212751" y="865121"/>
            <a:ext cx="10536425" cy="5397656"/>
          </a:xfrm>
          <a:custGeom>
            <a:avLst/>
            <a:gdLst>
              <a:gd name="connsiteX0" fmla="*/ 0 w 7253303"/>
              <a:gd name="connsiteY0" fmla="*/ 0 h 3154680"/>
              <a:gd name="connsiteX1" fmla="*/ 7253303 w 7253303"/>
              <a:gd name="connsiteY1" fmla="*/ 0 h 3154680"/>
              <a:gd name="connsiteX2" fmla="*/ 7253303 w 7253303"/>
              <a:gd name="connsiteY2" fmla="*/ 3154680 h 3154680"/>
              <a:gd name="connsiteX3" fmla="*/ 11420 w 7253303"/>
              <a:gd name="connsiteY3" fmla="*/ 3154680 h 3154680"/>
              <a:gd name="connsiteX4" fmla="*/ 735196 w 7253303"/>
              <a:gd name="connsiteY4" fmla="*/ 1589687 h 3154680"/>
              <a:gd name="connsiteX5" fmla="*/ 0 w 7253303"/>
              <a:gd name="connsiteY5" fmla="*/ 0 h 3154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53303" h="3154680">
                <a:moveTo>
                  <a:pt x="0" y="0"/>
                </a:moveTo>
                <a:lnTo>
                  <a:pt x="7253303" y="0"/>
                </a:lnTo>
                <a:lnTo>
                  <a:pt x="7253303" y="3154680"/>
                </a:lnTo>
                <a:lnTo>
                  <a:pt x="11420" y="3154680"/>
                </a:lnTo>
                <a:lnTo>
                  <a:pt x="735196" y="158968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E3BA85D-2873-7B28-5D14-8893171536E2}"/>
              </a:ext>
            </a:extLst>
          </p:cNvPr>
          <p:cNvSpPr txBox="1"/>
          <p:nvPr/>
        </p:nvSpPr>
        <p:spPr>
          <a:xfrm>
            <a:off x="2948832" y="843106"/>
            <a:ext cx="8800343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APS Records:</a:t>
            </a:r>
          </a:p>
          <a:p>
            <a:endParaRPr lang="en-US" sz="800" b="1" dirty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/>
              <a:t>Include all records gathered, received, or developed in providing Adult Protective Services</a:t>
            </a:r>
          </a:p>
          <a:p>
            <a:endParaRPr lang="en-US" sz="800" dirty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/>
              <a:t>Are exempt from public disclosure under the Idaho Records Act 74-105(11)</a:t>
            </a:r>
          </a:p>
          <a:p>
            <a:endParaRPr lang="en-US" sz="800" dirty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/>
              <a:t>May be disclosed to another enforcement agency that has authority to further the investigation</a:t>
            </a:r>
          </a:p>
          <a:p>
            <a:endParaRPr lang="en-US" sz="800" dirty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/>
              <a:t>Will be disclosed pursuant to a Judges order for the release of records for a specified person or entity</a:t>
            </a: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CEBE0A3D-7FED-6649-4B5F-F5BC8986E6B9}"/>
              </a:ext>
            </a:extLst>
          </p:cNvPr>
          <p:cNvSpPr/>
          <p:nvPr/>
        </p:nvSpPr>
        <p:spPr>
          <a:xfrm>
            <a:off x="-110885" y="1736642"/>
            <a:ext cx="1818041" cy="3669835"/>
          </a:xfrm>
          <a:custGeom>
            <a:avLst/>
            <a:gdLst>
              <a:gd name="connsiteX0" fmla="*/ 0 w 1818041"/>
              <a:gd name="connsiteY0" fmla="*/ 0 h 3154680"/>
              <a:gd name="connsiteX1" fmla="*/ 1082845 w 1818041"/>
              <a:gd name="connsiteY1" fmla="*/ 0 h 3154680"/>
              <a:gd name="connsiteX2" fmla="*/ 1818041 w 1818041"/>
              <a:gd name="connsiteY2" fmla="*/ 1589687 h 3154680"/>
              <a:gd name="connsiteX3" fmla="*/ 1094265 w 1818041"/>
              <a:gd name="connsiteY3" fmla="*/ 3154680 h 3154680"/>
              <a:gd name="connsiteX4" fmla="*/ 0 w 1818041"/>
              <a:gd name="connsiteY4" fmla="*/ 3154680 h 3154680"/>
              <a:gd name="connsiteX5" fmla="*/ 0 w 1818041"/>
              <a:gd name="connsiteY5" fmla="*/ 3109636 h 3154680"/>
              <a:gd name="connsiteX6" fmla="*/ 702944 w 1818041"/>
              <a:gd name="connsiteY6" fmla="*/ 1589688 h 3154680"/>
              <a:gd name="connsiteX7" fmla="*/ 0 w 1818041"/>
              <a:gd name="connsiteY7" fmla="*/ 69740 h 3154680"/>
              <a:gd name="connsiteX8" fmla="*/ 0 w 1818041"/>
              <a:gd name="connsiteY8" fmla="*/ 0 h 3154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18041" h="3154680">
                <a:moveTo>
                  <a:pt x="0" y="0"/>
                </a:moveTo>
                <a:lnTo>
                  <a:pt x="1082845" y="0"/>
                </a:lnTo>
                <a:lnTo>
                  <a:pt x="1818041" y="1589687"/>
                </a:lnTo>
                <a:lnTo>
                  <a:pt x="1094265" y="3154680"/>
                </a:lnTo>
                <a:lnTo>
                  <a:pt x="0" y="3154680"/>
                </a:lnTo>
                <a:lnTo>
                  <a:pt x="0" y="3109636"/>
                </a:lnTo>
                <a:lnTo>
                  <a:pt x="702944" y="1589688"/>
                </a:lnTo>
                <a:lnTo>
                  <a:pt x="0" y="6974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2550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8F30C4B-3A03-9A9D-2164-E4C42896967E}"/>
              </a:ext>
            </a:extLst>
          </p:cNvPr>
          <p:cNvSpPr txBox="1">
            <a:spLocks/>
          </p:cNvSpPr>
          <p:nvPr/>
        </p:nvSpPr>
        <p:spPr>
          <a:xfrm>
            <a:off x="3455193" y="0"/>
            <a:ext cx="5162033" cy="64286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/>
              <a:t>Adult Protective Services</a:t>
            </a:r>
          </a:p>
        </p:txBody>
      </p:sp>
      <p:sp>
        <p:nvSpPr>
          <p:cNvPr id="5" name="Rectangle: Folded Corner 4">
            <a:extLst>
              <a:ext uri="{FF2B5EF4-FFF2-40B4-BE49-F238E27FC236}">
                <a16:creationId xmlns:a16="http://schemas.microsoft.com/office/drawing/2014/main" id="{C18D7D72-17B0-6A3B-158F-BF43EF06C6CA}"/>
              </a:ext>
            </a:extLst>
          </p:cNvPr>
          <p:cNvSpPr/>
          <p:nvPr/>
        </p:nvSpPr>
        <p:spPr>
          <a:xfrm>
            <a:off x="412748" y="2015536"/>
            <a:ext cx="3657600" cy="3876306"/>
          </a:xfrm>
          <a:prstGeom prst="foldedCorner">
            <a:avLst>
              <a:gd name="adj" fmla="val 25142"/>
            </a:avLst>
          </a:prstGeom>
          <a:solidFill>
            <a:schemeClr val="accent1">
              <a:lumMod val="9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600" dirty="0"/>
          </a:p>
          <a:p>
            <a:r>
              <a:rPr lang="en-US" sz="3200" dirty="0">
                <a:solidFill>
                  <a:schemeClr val="tx1"/>
                </a:solidFill>
              </a:rPr>
              <a:t>Conduct investigations of reports alleging vulnerable adult maltreatment</a:t>
            </a:r>
          </a:p>
          <a:p>
            <a:endParaRPr lang="en-US" dirty="0"/>
          </a:p>
        </p:txBody>
      </p:sp>
      <p:sp>
        <p:nvSpPr>
          <p:cNvPr id="6" name="Rectangle: Folded Corner 5">
            <a:extLst>
              <a:ext uri="{FF2B5EF4-FFF2-40B4-BE49-F238E27FC236}">
                <a16:creationId xmlns:a16="http://schemas.microsoft.com/office/drawing/2014/main" id="{365AE1BD-7853-F5BC-D874-C6BE1DC500C5}"/>
              </a:ext>
            </a:extLst>
          </p:cNvPr>
          <p:cNvSpPr/>
          <p:nvPr/>
        </p:nvSpPr>
        <p:spPr>
          <a:xfrm>
            <a:off x="4394594" y="2016520"/>
            <a:ext cx="3657600" cy="3873956"/>
          </a:xfrm>
          <a:prstGeom prst="foldedCorner">
            <a:avLst>
              <a:gd name="adj" fmla="val 25142"/>
            </a:avLst>
          </a:prstGeom>
          <a:solidFill>
            <a:schemeClr val="accent5">
              <a:lumMod val="20000"/>
              <a:lumOff val="80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  <a:p>
            <a:endParaRPr lang="en-US" sz="4000" dirty="0">
              <a:solidFill>
                <a:schemeClr val="tx1"/>
              </a:solidFill>
            </a:endParaRPr>
          </a:p>
          <a:p>
            <a:r>
              <a:rPr lang="en-US" sz="3200" dirty="0">
                <a:solidFill>
                  <a:schemeClr val="tx1"/>
                </a:solidFill>
              </a:rPr>
              <a:t>Make arrangements for supportive, and/or preventative services to reduce or eliminate risk of harm</a:t>
            </a:r>
          </a:p>
        </p:txBody>
      </p:sp>
      <p:sp>
        <p:nvSpPr>
          <p:cNvPr id="7" name="Rectangle: Folded Corner 6">
            <a:extLst>
              <a:ext uri="{FF2B5EF4-FFF2-40B4-BE49-F238E27FC236}">
                <a16:creationId xmlns:a16="http://schemas.microsoft.com/office/drawing/2014/main" id="{5A399039-07E5-0748-95B0-3494B62D8F38}"/>
              </a:ext>
            </a:extLst>
          </p:cNvPr>
          <p:cNvSpPr/>
          <p:nvPr/>
        </p:nvSpPr>
        <p:spPr>
          <a:xfrm>
            <a:off x="8376441" y="2015536"/>
            <a:ext cx="3657600" cy="3876306"/>
          </a:xfrm>
          <a:prstGeom prst="foldedCorner">
            <a:avLst>
              <a:gd name="adj" fmla="val 25142"/>
            </a:avLst>
          </a:prstGeom>
          <a:solidFill>
            <a:schemeClr val="accent4">
              <a:lumMod val="20000"/>
              <a:lumOff val="80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solidFill>
                  <a:schemeClr val="tx1"/>
                </a:solidFill>
              </a:rPr>
              <a:t>Provide prevention services including outreach and education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B72BEA7-58BF-AB2D-7438-4AAE5EAD0655}"/>
              </a:ext>
            </a:extLst>
          </p:cNvPr>
          <p:cNvSpPr txBox="1"/>
          <p:nvPr/>
        </p:nvSpPr>
        <p:spPr>
          <a:xfrm>
            <a:off x="1938866" y="642867"/>
            <a:ext cx="8314267" cy="1077218"/>
          </a:xfrm>
          <a:prstGeom prst="rect">
            <a:avLst/>
          </a:prstGeom>
          <a:noFill/>
          <a:ln w="28575"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Systems and protections safeguarding vulnerable adults in Idaho.</a:t>
            </a:r>
          </a:p>
        </p:txBody>
      </p:sp>
    </p:spTree>
    <p:extLst>
      <p:ext uri="{BB962C8B-B14F-4D97-AF65-F5344CB8AC3E}">
        <p14:creationId xmlns:p14="http://schemas.microsoft.com/office/powerpoint/2010/main" val="1618979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055AC-D107-4EF7-2EC3-80D28A47ADD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3017520" cy="67538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/>
              <a:t>Collaboration</a:t>
            </a:r>
          </a:p>
        </p:txBody>
      </p:sp>
      <p:sp>
        <p:nvSpPr>
          <p:cNvPr id="3" name="Hexagon 2">
            <a:extLst>
              <a:ext uri="{FF2B5EF4-FFF2-40B4-BE49-F238E27FC236}">
                <a16:creationId xmlns:a16="http://schemas.microsoft.com/office/drawing/2014/main" id="{53D747ED-7A0E-B5CE-E783-25A99C00E228}"/>
              </a:ext>
            </a:extLst>
          </p:cNvPr>
          <p:cNvSpPr/>
          <p:nvPr/>
        </p:nvSpPr>
        <p:spPr>
          <a:xfrm>
            <a:off x="4547547" y="73047"/>
            <a:ext cx="3017520" cy="3017520"/>
          </a:xfrm>
          <a:prstGeom prst="hexagon">
            <a:avLst/>
          </a:prstGeom>
          <a:solidFill>
            <a:schemeClr val="accent1">
              <a:lumMod val="90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Hexagon 3">
            <a:extLst>
              <a:ext uri="{FF2B5EF4-FFF2-40B4-BE49-F238E27FC236}">
                <a16:creationId xmlns:a16="http://schemas.microsoft.com/office/drawing/2014/main" id="{70295468-D305-AB0E-2736-004BBCC6F0FD}"/>
              </a:ext>
            </a:extLst>
          </p:cNvPr>
          <p:cNvSpPr/>
          <p:nvPr/>
        </p:nvSpPr>
        <p:spPr>
          <a:xfrm>
            <a:off x="4547547" y="3090567"/>
            <a:ext cx="3017520" cy="3017520"/>
          </a:xfrm>
          <a:prstGeom prst="hexagon">
            <a:avLst/>
          </a:prstGeom>
          <a:solidFill>
            <a:schemeClr val="accent1">
              <a:lumMod val="90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Hexagon 4">
            <a:extLst>
              <a:ext uri="{FF2B5EF4-FFF2-40B4-BE49-F238E27FC236}">
                <a16:creationId xmlns:a16="http://schemas.microsoft.com/office/drawing/2014/main" id="{DA4A1682-BD04-A552-09B0-7844B2F7D931}"/>
              </a:ext>
            </a:extLst>
          </p:cNvPr>
          <p:cNvSpPr/>
          <p:nvPr/>
        </p:nvSpPr>
        <p:spPr>
          <a:xfrm>
            <a:off x="6856542" y="1629908"/>
            <a:ext cx="5212080" cy="3017520"/>
          </a:xfrm>
          <a:prstGeom prst="hexagon">
            <a:avLst/>
          </a:prstGeom>
          <a:solidFill>
            <a:schemeClr val="accent1">
              <a:lumMod val="90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Hexagon 5">
            <a:extLst>
              <a:ext uri="{FF2B5EF4-FFF2-40B4-BE49-F238E27FC236}">
                <a16:creationId xmlns:a16="http://schemas.microsoft.com/office/drawing/2014/main" id="{05FF8584-2157-1A32-A551-B772BF821E2B}"/>
              </a:ext>
            </a:extLst>
          </p:cNvPr>
          <p:cNvSpPr/>
          <p:nvPr/>
        </p:nvSpPr>
        <p:spPr>
          <a:xfrm>
            <a:off x="43992" y="1581807"/>
            <a:ext cx="5212080" cy="3017520"/>
          </a:xfrm>
          <a:prstGeom prst="hexagon">
            <a:avLst/>
          </a:prstGeom>
          <a:solidFill>
            <a:schemeClr val="accent1">
              <a:lumMod val="90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3E0F02-D805-58ED-DFD6-5A06D230DFB7}"/>
              </a:ext>
            </a:extLst>
          </p:cNvPr>
          <p:cNvSpPr txBox="1"/>
          <p:nvPr/>
        </p:nvSpPr>
        <p:spPr>
          <a:xfrm>
            <a:off x="428375" y="1991973"/>
            <a:ext cx="4465516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dirty="0"/>
              <a:t>Idaho APS strives to network and find solutions to complex adult protective services issues.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EB2BFD5-1085-627C-313B-BF257CA78BC0}"/>
              </a:ext>
            </a:extLst>
          </p:cNvPr>
          <p:cNvSpPr txBox="1"/>
          <p:nvPr/>
        </p:nvSpPr>
        <p:spPr>
          <a:xfrm>
            <a:off x="7800375" y="2044782"/>
            <a:ext cx="361275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Collaboration helps ensure the best possible services and outcomes for the adult</a:t>
            </a:r>
            <a:r>
              <a:rPr lang="en-US" sz="2800" dirty="0"/>
              <a:t>.</a:t>
            </a:r>
          </a:p>
        </p:txBody>
      </p:sp>
      <p:pic>
        <p:nvPicPr>
          <p:cNvPr id="9" name="Graphic 8" descr="Cheers with solid fill">
            <a:extLst>
              <a:ext uri="{FF2B5EF4-FFF2-40B4-BE49-F238E27FC236}">
                <a16:creationId xmlns:a16="http://schemas.microsoft.com/office/drawing/2014/main" id="{8D8FDB8F-072A-B6BE-E22F-92864B5F83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087442" y="573249"/>
            <a:ext cx="2017115" cy="2017115"/>
          </a:xfrm>
          <a:prstGeom prst="rect">
            <a:avLst/>
          </a:prstGeom>
        </p:spPr>
      </p:pic>
      <p:pic>
        <p:nvPicPr>
          <p:cNvPr id="10" name="Graphic 9" descr="Shield Tick with solid fill">
            <a:extLst>
              <a:ext uri="{FF2B5EF4-FFF2-40B4-BE49-F238E27FC236}">
                <a16:creationId xmlns:a16="http://schemas.microsoft.com/office/drawing/2014/main" id="{14B57906-3DD0-9D19-CC6C-ADC1A2E9F5E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115583" y="3793246"/>
            <a:ext cx="2020824" cy="2020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152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1273A0-6172-AEDD-52C0-9FC91BBF456C}"/>
              </a:ext>
            </a:extLst>
          </p:cNvPr>
          <p:cNvSpPr txBox="1">
            <a:spLocks/>
          </p:cNvSpPr>
          <p:nvPr/>
        </p:nvSpPr>
        <p:spPr>
          <a:xfrm>
            <a:off x="-1" y="-1614"/>
            <a:ext cx="9606754" cy="67538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/>
              <a:t>Finding Solutions to APS Issues</a:t>
            </a:r>
          </a:p>
        </p:txBody>
      </p:sp>
      <p:sp>
        <p:nvSpPr>
          <p:cNvPr id="3" name="Hexagon 2">
            <a:extLst>
              <a:ext uri="{FF2B5EF4-FFF2-40B4-BE49-F238E27FC236}">
                <a16:creationId xmlns:a16="http://schemas.microsoft.com/office/drawing/2014/main" id="{87D52CAA-5F3A-4819-D6B9-42FD6EB9B52D}"/>
              </a:ext>
            </a:extLst>
          </p:cNvPr>
          <p:cNvSpPr/>
          <p:nvPr/>
        </p:nvSpPr>
        <p:spPr>
          <a:xfrm>
            <a:off x="1585579" y="1255832"/>
            <a:ext cx="5574660" cy="3662213"/>
          </a:xfrm>
          <a:prstGeom prst="hexagon">
            <a:avLst/>
          </a:prstGeom>
          <a:solidFill>
            <a:schemeClr val="accent1">
              <a:lumMod val="90000"/>
            </a:schemeClr>
          </a:solidFill>
          <a:ln w="7620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B124AD8-32BD-9396-2BA5-FCB8466EB765}"/>
              </a:ext>
            </a:extLst>
          </p:cNvPr>
          <p:cNvSpPr/>
          <p:nvPr/>
        </p:nvSpPr>
        <p:spPr>
          <a:xfrm>
            <a:off x="852376" y="1255832"/>
            <a:ext cx="1367460" cy="3701172"/>
          </a:xfrm>
          <a:custGeom>
            <a:avLst/>
            <a:gdLst>
              <a:gd name="connsiteX0" fmla="*/ 754380 w 1212569"/>
              <a:gd name="connsiteY0" fmla="*/ 0 h 3017518"/>
              <a:gd name="connsiteX1" fmla="*/ 1212569 w 1212569"/>
              <a:gd name="connsiteY1" fmla="*/ 0 h 3017518"/>
              <a:gd name="connsiteX2" fmla="*/ 551019 w 1212569"/>
              <a:gd name="connsiteY2" fmla="*/ 1508759 h 3017518"/>
              <a:gd name="connsiteX3" fmla="*/ 1212569 w 1212569"/>
              <a:gd name="connsiteY3" fmla="*/ 3017518 h 3017518"/>
              <a:gd name="connsiteX4" fmla="*/ 754380 w 1212569"/>
              <a:gd name="connsiteY4" fmla="*/ 3017518 h 3017518"/>
              <a:gd name="connsiteX5" fmla="*/ 0 w 1212569"/>
              <a:gd name="connsiteY5" fmla="*/ 1508759 h 3017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2569" h="3017518">
                <a:moveTo>
                  <a:pt x="754380" y="0"/>
                </a:moveTo>
                <a:lnTo>
                  <a:pt x="1212569" y="0"/>
                </a:lnTo>
                <a:lnTo>
                  <a:pt x="551019" y="1508759"/>
                </a:lnTo>
                <a:lnTo>
                  <a:pt x="1212569" y="3017518"/>
                </a:lnTo>
                <a:lnTo>
                  <a:pt x="754380" y="3017518"/>
                </a:lnTo>
                <a:lnTo>
                  <a:pt x="0" y="1508759"/>
                </a:lnTo>
                <a:close/>
              </a:path>
            </a:pathLst>
          </a:custGeom>
          <a:solidFill>
            <a:schemeClr val="accent1">
              <a:lumMod val="90000"/>
            </a:schemeClr>
          </a:solidFill>
          <a:ln w="7620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E5060FBA-A05E-81A1-BDE9-84A0BB8D95AD}"/>
              </a:ext>
            </a:extLst>
          </p:cNvPr>
          <p:cNvSpPr/>
          <p:nvPr/>
        </p:nvSpPr>
        <p:spPr>
          <a:xfrm>
            <a:off x="-35067" y="1293769"/>
            <a:ext cx="1525093" cy="3740132"/>
          </a:xfrm>
          <a:custGeom>
            <a:avLst/>
            <a:gdLst>
              <a:gd name="connsiteX0" fmla="*/ 754380 w 1212569"/>
              <a:gd name="connsiteY0" fmla="*/ 0 h 3017518"/>
              <a:gd name="connsiteX1" fmla="*/ 1212569 w 1212569"/>
              <a:gd name="connsiteY1" fmla="*/ 0 h 3017518"/>
              <a:gd name="connsiteX2" fmla="*/ 551019 w 1212569"/>
              <a:gd name="connsiteY2" fmla="*/ 1508759 h 3017518"/>
              <a:gd name="connsiteX3" fmla="*/ 1212569 w 1212569"/>
              <a:gd name="connsiteY3" fmla="*/ 3017518 h 3017518"/>
              <a:gd name="connsiteX4" fmla="*/ 754380 w 1212569"/>
              <a:gd name="connsiteY4" fmla="*/ 3017518 h 3017518"/>
              <a:gd name="connsiteX5" fmla="*/ 0 w 1212569"/>
              <a:gd name="connsiteY5" fmla="*/ 1508759 h 3017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2569" h="3017518">
                <a:moveTo>
                  <a:pt x="754380" y="0"/>
                </a:moveTo>
                <a:lnTo>
                  <a:pt x="1212569" y="0"/>
                </a:lnTo>
                <a:lnTo>
                  <a:pt x="551019" y="1508759"/>
                </a:lnTo>
                <a:lnTo>
                  <a:pt x="1212569" y="3017518"/>
                </a:lnTo>
                <a:lnTo>
                  <a:pt x="754380" y="3017518"/>
                </a:lnTo>
                <a:lnTo>
                  <a:pt x="0" y="1508759"/>
                </a:lnTo>
                <a:close/>
              </a:path>
            </a:pathLst>
          </a:custGeom>
          <a:solidFill>
            <a:schemeClr val="accent1">
              <a:lumMod val="90000"/>
            </a:schemeClr>
          </a:solidFill>
          <a:ln w="7620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" name="Hexagon 5">
            <a:extLst>
              <a:ext uri="{FF2B5EF4-FFF2-40B4-BE49-F238E27FC236}">
                <a16:creationId xmlns:a16="http://schemas.microsoft.com/office/drawing/2014/main" id="{9AD3CE89-DEC1-473A-2280-83389F277CE8}"/>
              </a:ext>
            </a:extLst>
          </p:cNvPr>
          <p:cNvSpPr/>
          <p:nvPr/>
        </p:nvSpPr>
        <p:spPr>
          <a:xfrm>
            <a:off x="6562413" y="262845"/>
            <a:ext cx="2743200" cy="2743200"/>
          </a:xfrm>
          <a:prstGeom prst="hexagon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Hexagon 6">
            <a:extLst>
              <a:ext uri="{FF2B5EF4-FFF2-40B4-BE49-F238E27FC236}">
                <a16:creationId xmlns:a16="http://schemas.microsoft.com/office/drawing/2014/main" id="{C508847B-F8C6-D065-3F0F-863B892F5DDC}"/>
              </a:ext>
            </a:extLst>
          </p:cNvPr>
          <p:cNvSpPr/>
          <p:nvPr/>
        </p:nvSpPr>
        <p:spPr>
          <a:xfrm>
            <a:off x="6594888" y="3175664"/>
            <a:ext cx="2743200" cy="2743200"/>
          </a:xfrm>
          <a:prstGeom prst="hexagon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Hexagon 7">
            <a:extLst>
              <a:ext uri="{FF2B5EF4-FFF2-40B4-BE49-F238E27FC236}">
                <a16:creationId xmlns:a16="http://schemas.microsoft.com/office/drawing/2014/main" id="{8735CB44-207B-8F4F-D9DB-A73F393ECD67}"/>
              </a:ext>
            </a:extLst>
          </p:cNvPr>
          <p:cNvSpPr/>
          <p:nvPr/>
        </p:nvSpPr>
        <p:spPr>
          <a:xfrm>
            <a:off x="8812277" y="1715339"/>
            <a:ext cx="2743200" cy="2743200"/>
          </a:xfrm>
          <a:prstGeom prst="hexagon">
            <a:avLst/>
          </a:prstGeom>
          <a:solidFill>
            <a:schemeClr val="tx2">
              <a:lumMod val="40000"/>
              <a:lumOff val="60000"/>
            </a:schemeClr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4" descr="Idaho Commission on Aging – Idaho Official Government Website">
            <a:extLst>
              <a:ext uri="{FF2B5EF4-FFF2-40B4-BE49-F238E27FC236}">
                <a16:creationId xmlns:a16="http://schemas.microsoft.com/office/drawing/2014/main" id="{936CCDD5-A939-F7AB-2D78-13F172DD3A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34768" y="2489699"/>
            <a:ext cx="2321321" cy="1016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Diagram&#10;&#10;Description automatically generated with medium confidence">
            <a:extLst>
              <a:ext uri="{FF2B5EF4-FFF2-40B4-BE49-F238E27FC236}">
                <a16:creationId xmlns:a16="http://schemas.microsoft.com/office/drawing/2014/main" id="{B18AE30C-0DEC-8757-DAF4-2F615E76B37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546" y="262845"/>
            <a:ext cx="2743200" cy="27432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2CF3D9C2-704B-079A-1FD2-860837F29355}"/>
              </a:ext>
            </a:extLst>
          </p:cNvPr>
          <p:cNvSpPr txBox="1"/>
          <p:nvPr/>
        </p:nvSpPr>
        <p:spPr>
          <a:xfrm>
            <a:off x="2265703" y="1330027"/>
            <a:ext cx="4465516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The APS program encourages collaboration with other professional groups and agencies that serve or investigate maltreatment of vulnerable adults. </a:t>
            </a:r>
          </a:p>
        </p:txBody>
      </p:sp>
      <p:pic>
        <p:nvPicPr>
          <p:cNvPr id="15" name="Picture 14" descr="A logo with text and a person holding their hands up&#10;&#10;Description automatically generated with medium confidence">
            <a:extLst>
              <a:ext uri="{FF2B5EF4-FFF2-40B4-BE49-F238E27FC236}">
                <a16:creationId xmlns:a16="http://schemas.microsoft.com/office/drawing/2014/main" id="{1C4646DF-E2B7-B9DB-023B-CF9A38B4F2C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1013" y="3931539"/>
            <a:ext cx="2064000" cy="1147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72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020CBD5-160F-62D5-790C-134C32C18586}"/>
              </a:ext>
            </a:extLst>
          </p:cNvPr>
          <p:cNvSpPr txBox="1"/>
          <p:nvPr/>
        </p:nvSpPr>
        <p:spPr>
          <a:xfrm>
            <a:off x="4203561" y="2222202"/>
            <a:ext cx="33126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Chris Parish                                                                                                                                                                                                                               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BE4BFD2-3077-9956-02EA-8321D9C978BD}"/>
              </a:ext>
            </a:extLst>
          </p:cNvPr>
          <p:cNvCxnSpPr>
            <a:cxnSpLocks/>
          </p:cNvCxnSpPr>
          <p:nvPr/>
        </p:nvCxnSpPr>
        <p:spPr>
          <a:xfrm>
            <a:off x="4052220" y="2930088"/>
            <a:ext cx="3711554" cy="0"/>
          </a:xfrm>
          <a:prstGeom prst="line">
            <a:avLst/>
          </a:prstGeom>
          <a:ln w="38100">
            <a:solidFill>
              <a:schemeClr val="tx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E4D29BF-E353-C8B5-5026-6746587E9A25}"/>
              </a:ext>
            </a:extLst>
          </p:cNvPr>
          <p:cNvCxnSpPr>
            <a:cxnSpLocks/>
          </p:cNvCxnSpPr>
          <p:nvPr/>
        </p:nvCxnSpPr>
        <p:spPr>
          <a:xfrm flipV="1">
            <a:off x="4052220" y="2292207"/>
            <a:ext cx="9525" cy="4594816"/>
          </a:xfrm>
          <a:prstGeom prst="line">
            <a:avLst/>
          </a:prstGeom>
          <a:ln w="38100">
            <a:solidFill>
              <a:schemeClr val="tx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4DBBBDBD-6207-7119-3571-C1A4A998AC66}"/>
              </a:ext>
            </a:extLst>
          </p:cNvPr>
          <p:cNvSpPr txBox="1"/>
          <p:nvPr/>
        </p:nvSpPr>
        <p:spPr>
          <a:xfrm>
            <a:off x="2708996" y="260056"/>
            <a:ext cx="677400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aguet Script" panose="00000500000000000000" pitchFamily="2" charset="0"/>
                <a:ea typeface="+mn-ea"/>
                <a:cs typeface="+mn-cs"/>
              </a:rPr>
              <a:t>Thank You</a:t>
            </a:r>
          </a:p>
        </p:txBody>
      </p:sp>
      <p:pic>
        <p:nvPicPr>
          <p:cNvPr id="9" name="Picture 8" descr="Diagram&#10;&#10;Description automatically generated with medium confidence">
            <a:extLst>
              <a:ext uri="{FF2B5EF4-FFF2-40B4-BE49-F238E27FC236}">
                <a16:creationId xmlns:a16="http://schemas.microsoft.com/office/drawing/2014/main" id="{350BD514-8CD1-91B8-7ED9-C1499F26FC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4760" y="2292207"/>
            <a:ext cx="4937908" cy="4937908"/>
          </a:xfrm>
          <a:prstGeom prst="rect">
            <a:avLst/>
          </a:prstGeom>
        </p:spPr>
      </p:pic>
      <p:sp>
        <p:nvSpPr>
          <p:cNvPr id="2" name="Subtitle 2">
            <a:extLst>
              <a:ext uri="{FF2B5EF4-FFF2-40B4-BE49-F238E27FC236}">
                <a16:creationId xmlns:a16="http://schemas.microsoft.com/office/drawing/2014/main" id="{C338CFFA-3957-691D-09BF-2E769CCF6978}"/>
              </a:ext>
            </a:extLst>
          </p:cNvPr>
          <p:cNvSpPr txBox="1">
            <a:spLocks/>
          </p:cNvSpPr>
          <p:nvPr/>
        </p:nvSpPr>
        <p:spPr>
          <a:xfrm>
            <a:off x="4052220" y="3394594"/>
            <a:ext cx="7938157" cy="1094321"/>
          </a:xfrm>
          <a:prstGeom prst="rect">
            <a:avLst/>
          </a:prstGeom>
        </p:spPr>
        <p:txBody>
          <a:bodyPr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/>
              <a:t>APS Supervisor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/>
              <a:t>Southwest Idaho Area Agency on Aging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55B522B-CE3F-337C-3582-E4638288BDCC}"/>
              </a:ext>
            </a:extLst>
          </p:cNvPr>
          <p:cNvSpPr txBox="1"/>
          <p:nvPr/>
        </p:nvSpPr>
        <p:spPr>
          <a:xfrm>
            <a:off x="4336728" y="4504654"/>
            <a:ext cx="6734079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3200" b="0" dirty="0">
              <a:latin typeface="+mn-lt"/>
            </a:endParaRPr>
          </a:p>
          <a:p>
            <a:r>
              <a:rPr lang="en-US" sz="3000" b="0" dirty="0">
                <a:latin typeface="+mn-lt"/>
              </a:rPr>
              <a:t>Phone:208-898-7060 or 1-844-850-2883</a:t>
            </a:r>
            <a:br>
              <a:rPr lang="en-US" sz="3200" b="0" dirty="0">
                <a:latin typeface="+mn-lt"/>
              </a:rPr>
            </a:br>
            <a:r>
              <a:rPr lang="en-US" sz="3000" b="0" dirty="0">
                <a:latin typeface="+mn-lt"/>
              </a:rPr>
              <a:t>Website: https://www.a3ssa.com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714939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EBF62-5885-442F-F3AD-A97732FCB93F}"/>
              </a:ext>
            </a:extLst>
          </p:cNvPr>
          <p:cNvSpPr txBox="1">
            <a:spLocks/>
          </p:cNvSpPr>
          <p:nvPr/>
        </p:nvSpPr>
        <p:spPr>
          <a:xfrm>
            <a:off x="3086891" y="108530"/>
            <a:ext cx="7248525" cy="64286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/>
              <a:t>Adult Protective Services Authority</a:t>
            </a:r>
          </a:p>
        </p:txBody>
      </p:sp>
      <p:sp>
        <p:nvSpPr>
          <p:cNvPr id="3" name="Parallelogram 2">
            <a:extLst>
              <a:ext uri="{FF2B5EF4-FFF2-40B4-BE49-F238E27FC236}">
                <a16:creationId xmlns:a16="http://schemas.microsoft.com/office/drawing/2014/main" id="{9F2A224E-EE71-0F7A-9E80-C49A4191C1A8}"/>
              </a:ext>
            </a:extLst>
          </p:cNvPr>
          <p:cNvSpPr/>
          <p:nvPr/>
        </p:nvSpPr>
        <p:spPr>
          <a:xfrm>
            <a:off x="4333653" y="864499"/>
            <a:ext cx="8476488" cy="857250"/>
          </a:xfrm>
          <a:prstGeom prst="parallelogram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solidFill>
                  <a:schemeClr val="tx1"/>
                </a:solidFill>
              </a:rPr>
              <a:t>Private Home Settings</a:t>
            </a:r>
          </a:p>
        </p:txBody>
      </p:sp>
      <p:sp>
        <p:nvSpPr>
          <p:cNvPr id="4" name="Parallelogram 3">
            <a:extLst>
              <a:ext uri="{FF2B5EF4-FFF2-40B4-BE49-F238E27FC236}">
                <a16:creationId xmlns:a16="http://schemas.microsoft.com/office/drawing/2014/main" id="{185CAA8E-EE5B-6C71-7DE3-2750574AB93B}"/>
              </a:ext>
            </a:extLst>
          </p:cNvPr>
          <p:cNvSpPr/>
          <p:nvPr/>
        </p:nvSpPr>
        <p:spPr>
          <a:xfrm>
            <a:off x="4333653" y="2976467"/>
            <a:ext cx="8476488" cy="857250"/>
          </a:xfrm>
          <a:prstGeom prst="parallelogram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solidFill>
                  <a:schemeClr val="tx1"/>
                </a:solidFill>
              </a:rPr>
              <a:t>Developmental Disability Facilities</a:t>
            </a:r>
          </a:p>
        </p:txBody>
      </p:sp>
      <p:sp>
        <p:nvSpPr>
          <p:cNvPr id="5" name="Parallelogram 4">
            <a:extLst>
              <a:ext uri="{FF2B5EF4-FFF2-40B4-BE49-F238E27FC236}">
                <a16:creationId xmlns:a16="http://schemas.microsoft.com/office/drawing/2014/main" id="{4FE07F85-ACFD-8C1E-DCF1-08644ABCB5C5}"/>
              </a:ext>
            </a:extLst>
          </p:cNvPr>
          <p:cNvSpPr/>
          <p:nvPr/>
        </p:nvSpPr>
        <p:spPr>
          <a:xfrm>
            <a:off x="4333653" y="4032451"/>
            <a:ext cx="8476488" cy="857250"/>
          </a:xfrm>
          <a:prstGeom prst="parallelogram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solidFill>
                  <a:schemeClr val="tx1"/>
                </a:solidFill>
              </a:rPr>
              <a:t>Intermediate Care Facilities</a:t>
            </a:r>
          </a:p>
        </p:txBody>
      </p:sp>
      <p:sp>
        <p:nvSpPr>
          <p:cNvPr id="6" name="Parallelogram 5">
            <a:extLst>
              <a:ext uri="{FF2B5EF4-FFF2-40B4-BE49-F238E27FC236}">
                <a16:creationId xmlns:a16="http://schemas.microsoft.com/office/drawing/2014/main" id="{BDEB5740-3540-6D99-7062-984C31F517AF}"/>
              </a:ext>
            </a:extLst>
          </p:cNvPr>
          <p:cNvSpPr/>
          <p:nvPr/>
        </p:nvSpPr>
        <p:spPr>
          <a:xfrm>
            <a:off x="4333653" y="5098930"/>
            <a:ext cx="8478467" cy="857250"/>
          </a:xfrm>
          <a:prstGeom prst="parallelogram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solidFill>
                  <a:schemeClr val="tx1"/>
                </a:solidFill>
              </a:rPr>
              <a:t>Residential Care or Assisted Living Facilities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1B21220-F84A-854B-18FD-F7D73B9CB021}"/>
              </a:ext>
            </a:extLst>
          </p:cNvPr>
          <p:cNvGrpSpPr/>
          <p:nvPr/>
        </p:nvGrpSpPr>
        <p:grpSpPr>
          <a:xfrm>
            <a:off x="50802" y="864499"/>
            <a:ext cx="3983317" cy="5091681"/>
            <a:chOff x="197264" y="1526219"/>
            <a:chExt cx="4206296" cy="4486274"/>
          </a:xfrm>
        </p:grpSpPr>
        <p:sp>
          <p:nvSpPr>
            <p:cNvPr id="8" name="Arrow: Pentagon 7">
              <a:extLst>
                <a:ext uri="{FF2B5EF4-FFF2-40B4-BE49-F238E27FC236}">
                  <a16:creationId xmlns:a16="http://schemas.microsoft.com/office/drawing/2014/main" id="{E43F548D-1CE8-4BF0-0498-D49095042781}"/>
                </a:ext>
              </a:extLst>
            </p:cNvPr>
            <p:cNvSpPr/>
            <p:nvPr/>
          </p:nvSpPr>
          <p:spPr>
            <a:xfrm rot="5400000">
              <a:off x="57275" y="1666208"/>
              <a:ext cx="4486274" cy="4206296"/>
            </a:xfrm>
            <a:prstGeom prst="homePlate">
              <a:avLst>
                <a:gd name="adj" fmla="val 27919"/>
              </a:avLst>
            </a:prstGeom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F1C1FDF-9A45-3536-94A8-C3E2D88301D8}"/>
                </a:ext>
              </a:extLst>
            </p:cNvPr>
            <p:cNvSpPr txBox="1"/>
            <p:nvPr/>
          </p:nvSpPr>
          <p:spPr>
            <a:xfrm>
              <a:off x="260884" y="1526219"/>
              <a:ext cx="4136229" cy="393213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APS has the authority to investigate allegations of </a:t>
              </a:r>
              <a:r>
                <a:rPr lang="en-US" sz="3200" b="1" dirty="0"/>
                <a:t>vulnerable adult maltreatment</a:t>
              </a:r>
              <a:r>
                <a:rPr lang="en-US" sz="3200" dirty="0"/>
                <a:t>.  </a:t>
              </a:r>
            </a:p>
            <a:p>
              <a:endParaRPr lang="en-US" sz="1000" dirty="0">
                <a:solidFill>
                  <a:schemeClr val="accent2"/>
                </a:solidFill>
              </a:endParaRPr>
            </a:p>
            <a:p>
              <a:r>
                <a:rPr lang="en-US" sz="3200" dirty="0"/>
                <a:t>Investigations may take place in, but are not limited to:</a:t>
              </a:r>
            </a:p>
            <a:p>
              <a:endParaRPr lang="en-US" dirty="0"/>
            </a:p>
          </p:txBody>
        </p:sp>
      </p:grpSp>
      <p:sp>
        <p:nvSpPr>
          <p:cNvPr id="10" name="Parallelogram 9">
            <a:extLst>
              <a:ext uri="{FF2B5EF4-FFF2-40B4-BE49-F238E27FC236}">
                <a16:creationId xmlns:a16="http://schemas.microsoft.com/office/drawing/2014/main" id="{16B560B5-7530-BF69-F239-8918682F6407}"/>
              </a:ext>
            </a:extLst>
          </p:cNvPr>
          <p:cNvSpPr/>
          <p:nvPr/>
        </p:nvSpPr>
        <p:spPr>
          <a:xfrm>
            <a:off x="4333653" y="1920483"/>
            <a:ext cx="8476488" cy="857250"/>
          </a:xfrm>
          <a:prstGeom prst="parallelogram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solidFill>
                  <a:schemeClr val="tx1"/>
                </a:solidFill>
              </a:rPr>
              <a:t>Certified Family Homes</a:t>
            </a:r>
          </a:p>
        </p:txBody>
      </p:sp>
    </p:spTree>
    <p:extLst>
      <p:ext uri="{BB962C8B-B14F-4D97-AF65-F5344CB8AC3E}">
        <p14:creationId xmlns:p14="http://schemas.microsoft.com/office/powerpoint/2010/main" val="2360457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1108F3E-0FB2-38EE-C89D-26BBE68E6EC5}"/>
              </a:ext>
            </a:extLst>
          </p:cNvPr>
          <p:cNvCxnSpPr>
            <a:cxnSpLocks/>
          </p:cNvCxnSpPr>
          <p:nvPr/>
        </p:nvCxnSpPr>
        <p:spPr>
          <a:xfrm flipH="1">
            <a:off x="4560882" y="775477"/>
            <a:ext cx="48123" cy="5593393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94CD4E1C-547D-05CE-2A6D-483913DBDFDB}"/>
              </a:ext>
            </a:extLst>
          </p:cNvPr>
          <p:cNvSpPr txBox="1">
            <a:spLocks/>
          </p:cNvSpPr>
          <p:nvPr/>
        </p:nvSpPr>
        <p:spPr>
          <a:xfrm>
            <a:off x="0" y="132610"/>
            <a:ext cx="3719310" cy="642867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/>
              <a:t>Vulnerable Adult</a:t>
            </a:r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A928AC81-93B3-371F-FA60-FBBD6FE24F09}"/>
              </a:ext>
            </a:extLst>
          </p:cNvPr>
          <p:cNvSpPr/>
          <p:nvPr/>
        </p:nvSpPr>
        <p:spPr>
          <a:xfrm>
            <a:off x="-235743" y="1666431"/>
            <a:ext cx="1162050" cy="3653300"/>
          </a:xfrm>
          <a:custGeom>
            <a:avLst/>
            <a:gdLst>
              <a:gd name="connsiteX0" fmla="*/ 0 w 1162050"/>
              <a:gd name="connsiteY0" fmla="*/ 0 h 3108683"/>
              <a:gd name="connsiteX1" fmla="*/ 1162050 w 1162050"/>
              <a:gd name="connsiteY1" fmla="*/ 0 h 3108683"/>
              <a:gd name="connsiteX2" fmla="*/ 1162050 w 1162050"/>
              <a:gd name="connsiteY2" fmla="*/ 1 h 3108683"/>
              <a:gd name="connsiteX3" fmla="*/ 1090110 w 1162050"/>
              <a:gd name="connsiteY3" fmla="*/ 1 h 3108683"/>
              <a:gd name="connsiteX4" fmla="*/ 312939 w 1162050"/>
              <a:gd name="connsiteY4" fmla="*/ 1554342 h 3108683"/>
              <a:gd name="connsiteX5" fmla="*/ 1090110 w 1162050"/>
              <a:gd name="connsiteY5" fmla="*/ 3108682 h 3108683"/>
              <a:gd name="connsiteX6" fmla="*/ 1162050 w 1162050"/>
              <a:gd name="connsiteY6" fmla="*/ 3108682 h 3108683"/>
              <a:gd name="connsiteX7" fmla="*/ 1162050 w 1162050"/>
              <a:gd name="connsiteY7" fmla="*/ 3108683 h 3108683"/>
              <a:gd name="connsiteX8" fmla="*/ 0 w 1162050"/>
              <a:gd name="connsiteY8" fmla="*/ 3108683 h 3108683"/>
              <a:gd name="connsiteX9" fmla="*/ 0 w 1162050"/>
              <a:gd name="connsiteY9" fmla="*/ 0 h 3108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62050" h="3108683">
                <a:moveTo>
                  <a:pt x="0" y="0"/>
                </a:moveTo>
                <a:lnTo>
                  <a:pt x="1162050" y="0"/>
                </a:lnTo>
                <a:lnTo>
                  <a:pt x="1162050" y="1"/>
                </a:lnTo>
                <a:lnTo>
                  <a:pt x="1090110" y="1"/>
                </a:lnTo>
                <a:lnTo>
                  <a:pt x="312939" y="1554342"/>
                </a:lnTo>
                <a:lnTo>
                  <a:pt x="1090110" y="3108682"/>
                </a:lnTo>
                <a:lnTo>
                  <a:pt x="1162050" y="3108682"/>
                </a:lnTo>
                <a:lnTo>
                  <a:pt x="1162050" y="3108683"/>
                </a:lnTo>
                <a:lnTo>
                  <a:pt x="0" y="3108683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3200" dirty="0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15C2D3C2-3EBE-6DF7-385D-B8057757795A}"/>
              </a:ext>
            </a:extLst>
          </p:cNvPr>
          <p:cNvSpPr>
            <a:spLocks/>
          </p:cNvSpPr>
          <p:nvPr/>
        </p:nvSpPr>
        <p:spPr>
          <a:xfrm>
            <a:off x="803306" y="1666430"/>
            <a:ext cx="3568968" cy="3653301"/>
          </a:xfrm>
          <a:custGeom>
            <a:avLst/>
            <a:gdLst>
              <a:gd name="connsiteX0" fmla="*/ 0 w 3150586"/>
              <a:gd name="connsiteY0" fmla="*/ 0 h 3108681"/>
              <a:gd name="connsiteX1" fmla="*/ 2373415 w 3150586"/>
              <a:gd name="connsiteY1" fmla="*/ 0 h 3108681"/>
              <a:gd name="connsiteX2" fmla="*/ 3150586 w 3150586"/>
              <a:gd name="connsiteY2" fmla="*/ 1554341 h 3108681"/>
              <a:gd name="connsiteX3" fmla="*/ 2373415 w 3150586"/>
              <a:gd name="connsiteY3" fmla="*/ 3108681 h 3108681"/>
              <a:gd name="connsiteX4" fmla="*/ 0 w 3150586"/>
              <a:gd name="connsiteY4" fmla="*/ 3108681 h 3108681"/>
              <a:gd name="connsiteX5" fmla="*/ 0 w 3150586"/>
              <a:gd name="connsiteY5" fmla="*/ 0 h 3108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50586" h="3108681">
                <a:moveTo>
                  <a:pt x="0" y="0"/>
                </a:moveTo>
                <a:lnTo>
                  <a:pt x="2373415" y="0"/>
                </a:lnTo>
                <a:lnTo>
                  <a:pt x="3150586" y="1554341"/>
                </a:lnTo>
                <a:lnTo>
                  <a:pt x="2373415" y="3108681"/>
                </a:lnTo>
                <a:lnTo>
                  <a:pt x="0" y="3108681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en-US" sz="3000" dirty="0">
              <a:solidFill>
                <a:schemeClr val="tx1"/>
              </a:solidFill>
            </a:endParaRPr>
          </a:p>
          <a:p>
            <a:r>
              <a:rPr lang="en-US" sz="3200" dirty="0">
                <a:solidFill>
                  <a:schemeClr val="tx1"/>
                </a:solidFill>
              </a:rPr>
              <a:t>An adult who is unable to protect himself/herself from maltreatment because of,</a:t>
            </a:r>
          </a:p>
          <a:p>
            <a:endParaRPr lang="en-US" sz="3200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70C5AF73-6885-470C-15DC-AB8C2A3E8ABC}"/>
              </a:ext>
            </a:extLst>
          </p:cNvPr>
          <p:cNvGrpSpPr/>
          <p:nvPr/>
        </p:nvGrpSpPr>
        <p:grpSpPr>
          <a:xfrm>
            <a:off x="4404762" y="548395"/>
            <a:ext cx="6898086" cy="1604514"/>
            <a:chOff x="4404762" y="625117"/>
            <a:chExt cx="6518822" cy="1409700"/>
          </a:xfrm>
          <a:solidFill>
            <a:schemeClr val="accent4">
              <a:lumMod val="40000"/>
              <a:lumOff val="60000"/>
            </a:schemeClr>
          </a:solidFill>
        </p:grpSpPr>
        <p:sp>
          <p:nvSpPr>
            <p:cNvPr id="9" name="Hexagon 8">
              <a:extLst>
                <a:ext uri="{FF2B5EF4-FFF2-40B4-BE49-F238E27FC236}">
                  <a16:creationId xmlns:a16="http://schemas.microsoft.com/office/drawing/2014/main" id="{E2F8BE3F-AB06-2399-B40A-333693D8EE1E}"/>
                </a:ext>
              </a:extLst>
            </p:cNvPr>
            <p:cNvSpPr/>
            <p:nvPr/>
          </p:nvSpPr>
          <p:spPr>
            <a:xfrm>
              <a:off x="5128418" y="625117"/>
              <a:ext cx="5795166" cy="1409700"/>
            </a:xfrm>
            <a:prstGeom prst="hexagon">
              <a:avLst/>
            </a:prstGeom>
            <a:grp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3200" dirty="0">
                  <a:solidFill>
                    <a:sysClr val="windowText" lastClr="000000"/>
                  </a:solidFill>
                </a:rPr>
                <a:t>A physical or mental disability or degenerative brain disease</a:t>
              </a:r>
            </a:p>
          </p:txBody>
        </p:sp>
        <p:sp>
          <p:nvSpPr>
            <p:cNvPr id="10" name="Hexagon 9">
              <a:extLst>
                <a:ext uri="{FF2B5EF4-FFF2-40B4-BE49-F238E27FC236}">
                  <a16:creationId xmlns:a16="http://schemas.microsoft.com/office/drawing/2014/main" id="{778013A6-B3B5-236F-0319-B0DA3EB58F84}"/>
                </a:ext>
              </a:extLst>
            </p:cNvPr>
            <p:cNvSpPr/>
            <p:nvPr/>
          </p:nvSpPr>
          <p:spPr>
            <a:xfrm>
              <a:off x="4404762" y="1174745"/>
              <a:ext cx="360363" cy="310444"/>
            </a:xfrm>
            <a:prstGeom prst="hexagon">
              <a:avLst/>
            </a:prstGeom>
            <a:grp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CEA1D6C-32ED-4374-F36E-F339DAF07339}"/>
              </a:ext>
            </a:extLst>
          </p:cNvPr>
          <p:cNvGrpSpPr/>
          <p:nvPr/>
        </p:nvGrpSpPr>
        <p:grpSpPr>
          <a:xfrm>
            <a:off x="4404762" y="2648309"/>
            <a:ext cx="6763429" cy="1604514"/>
            <a:chOff x="4404762" y="2725031"/>
            <a:chExt cx="6391569" cy="1409700"/>
          </a:xfrm>
          <a:solidFill>
            <a:schemeClr val="tx2">
              <a:lumMod val="40000"/>
              <a:lumOff val="60000"/>
            </a:schemeClr>
          </a:solidFill>
        </p:grpSpPr>
        <p:sp>
          <p:nvSpPr>
            <p:cNvPr id="12" name="Hexagon 11">
              <a:extLst>
                <a:ext uri="{FF2B5EF4-FFF2-40B4-BE49-F238E27FC236}">
                  <a16:creationId xmlns:a16="http://schemas.microsoft.com/office/drawing/2014/main" id="{039B03A9-4BF3-58F7-95A4-6C2071DDC0FC}"/>
                </a:ext>
              </a:extLst>
            </p:cNvPr>
            <p:cNvSpPr/>
            <p:nvPr/>
          </p:nvSpPr>
          <p:spPr>
            <a:xfrm>
              <a:off x="4999035" y="2725031"/>
              <a:ext cx="5797296" cy="1409700"/>
            </a:xfrm>
            <a:prstGeom prst="hexagon">
              <a:avLst/>
            </a:prstGeom>
            <a:grp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3200" dirty="0">
                  <a:solidFill>
                    <a:sysClr val="windowText" lastClr="000000"/>
                  </a:solidFill>
                </a:rPr>
                <a:t>An inability to communicate or implement decisions regarding his/her person</a:t>
              </a:r>
            </a:p>
          </p:txBody>
        </p:sp>
        <p:sp>
          <p:nvSpPr>
            <p:cNvPr id="13" name="Hexagon 12">
              <a:extLst>
                <a:ext uri="{FF2B5EF4-FFF2-40B4-BE49-F238E27FC236}">
                  <a16:creationId xmlns:a16="http://schemas.microsoft.com/office/drawing/2014/main" id="{26916EF4-035A-9054-13CD-DAA334C489E6}"/>
                </a:ext>
              </a:extLst>
            </p:cNvPr>
            <p:cNvSpPr/>
            <p:nvPr/>
          </p:nvSpPr>
          <p:spPr>
            <a:xfrm>
              <a:off x="4404762" y="3273777"/>
              <a:ext cx="360363" cy="310444"/>
            </a:xfrm>
            <a:prstGeom prst="hexagon">
              <a:avLst/>
            </a:prstGeom>
            <a:grp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C71D56C-B230-594A-1F76-316BE8BBDA47}"/>
              </a:ext>
            </a:extLst>
          </p:cNvPr>
          <p:cNvGrpSpPr/>
          <p:nvPr/>
        </p:nvGrpSpPr>
        <p:grpSpPr>
          <a:xfrm>
            <a:off x="4404762" y="4696156"/>
            <a:ext cx="6831885" cy="1877743"/>
            <a:chOff x="4404762" y="4824946"/>
            <a:chExt cx="6456261" cy="1649755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08CC1E34-3113-8C7F-86F2-1B9FC5373306}"/>
                </a:ext>
              </a:extLst>
            </p:cNvPr>
            <p:cNvGrpSpPr/>
            <p:nvPr/>
          </p:nvGrpSpPr>
          <p:grpSpPr>
            <a:xfrm>
              <a:off x="4404762" y="4824946"/>
              <a:ext cx="6456261" cy="1409700"/>
              <a:chOff x="4404762" y="4824946"/>
              <a:chExt cx="6456261" cy="1409700"/>
            </a:xfrm>
          </p:grpSpPr>
          <p:sp>
            <p:nvSpPr>
              <p:cNvPr id="17" name="Hexagon 16">
                <a:extLst>
                  <a:ext uri="{FF2B5EF4-FFF2-40B4-BE49-F238E27FC236}">
                    <a16:creationId xmlns:a16="http://schemas.microsoft.com/office/drawing/2014/main" id="{5760F8AE-BB77-714F-6CDF-3161C63D462E}"/>
                  </a:ext>
                </a:extLst>
              </p:cNvPr>
              <p:cNvSpPr/>
              <p:nvPr/>
            </p:nvSpPr>
            <p:spPr>
              <a:xfrm>
                <a:off x="5063727" y="4824946"/>
                <a:ext cx="5797296" cy="1409700"/>
              </a:xfrm>
              <a:prstGeom prst="hexagon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/>
              </a:p>
            </p:txBody>
          </p:sp>
          <p:sp>
            <p:nvSpPr>
              <p:cNvPr id="18" name="Hexagon 17">
                <a:extLst>
                  <a:ext uri="{FF2B5EF4-FFF2-40B4-BE49-F238E27FC236}">
                    <a16:creationId xmlns:a16="http://schemas.microsoft.com/office/drawing/2014/main" id="{5D289BFF-612D-9CEB-D289-382947709721}"/>
                  </a:ext>
                </a:extLst>
              </p:cNvPr>
              <p:cNvSpPr/>
              <p:nvPr/>
            </p:nvSpPr>
            <p:spPr>
              <a:xfrm>
                <a:off x="4404762" y="5372809"/>
                <a:ext cx="360363" cy="310444"/>
              </a:xfrm>
              <a:prstGeom prst="hexagon">
                <a:avLst/>
              </a:prstGeom>
              <a:solidFill>
                <a:srgbClr val="BACEE8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9C989CF7-56B9-A2E8-5E59-5312A987B547}"/>
                </a:ext>
              </a:extLst>
            </p:cNvPr>
            <p:cNvSpPr txBox="1"/>
            <p:nvPr/>
          </p:nvSpPr>
          <p:spPr>
            <a:xfrm>
              <a:off x="5410404" y="4852256"/>
              <a:ext cx="5272380" cy="16224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Impaired ability of an older adult to provide adequately for their own care or protection</a:t>
              </a:r>
            </a:p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347344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A689A-329E-B463-A6D0-4426729DDE9C}"/>
              </a:ext>
            </a:extLst>
          </p:cNvPr>
          <p:cNvSpPr txBox="1">
            <a:spLocks/>
          </p:cNvSpPr>
          <p:nvPr/>
        </p:nvSpPr>
        <p:spPr>
          <a:xfrm>
            <a:off x="2555760" y="516938"/>
            <a:ext cx="8056505" cy="1353663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b="1" dirty="0"/>
              <a:t>Vulnerable Adult Maltreatments Investigated by APS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8FB6188-7D52-D8AA-26D9-E723CF2A9D79}"/>
              </a:ext>
            </a:extLst>
          </p:cNvPr>
          <p:cNvGrpSpPr/>
          <p:nvPr/>
        </p:nvGrpSpPr>
        <p:grpSpPr>
          <a:xfrm>
            <a:off x="564235" y="2662369"/>
            <a:ext cx="2286000" cy="2286000"/>
            <a:chOff x="564235" y="2662369"/>
            <a:chExt cx="2286000" cy="2286000"/>
          </a:xfrm>
          <a:solidFill>
            <a:schemeClr val="accent4"/>
          </a:solidFill>
        </p:grpSpPr>
        <p:sp>
          <p:nvSpPr>
            <p:cNvPr id="7" name="Hexagon 6">
              <a:extLst>
                <a:ext uri="{FF2B5EF4-FFF2-40B4-BE49-F238E27FC236}">
                  <a16:creationId xmlns:a16="http://schemas.microsoft.com/office/drawing/2014/main" id="{D14ED434-45D6-8F56-0FAB-982FB92A856B}"/>
                </a:ext>
              </a:extLst>
            </p:cNvPr>
            <p:cNvSpPr/>
            <p:nvPr/>
          </p:nvSpPr>
          <p:spPr>
            <a:xfrm>
              <a:off x="564235" y="2662369"/>
              <a:ext cx="2286000" cy="2286000"/>
            </a:xfrm>
            <a:prstGeom prst="hexagon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AAE3B145-1914-AF22-1438-804C5C002835}"/>
                </a:ext>
              </a:extLst>
            </p:cNvPr>
            <p:cNvSpPr txBox="1"/>
            <p:nvPr/>
          </p:nvSpPr>
          <p:spPr>
            <a:xfrm>
              <a:off x="674832" y="3328316"/>
              <a:ext cx="2051376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/>
                <a:t>Financial</a:t>
              </a:r>
            </a:p>
            <a:p>
              <a:pPr algn="ctr"/>
              <a:r>
                <a:rPr lang="en-US" sz="2800" b="1" dirty="0"/>
                <a:t>Exploitation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23186B29-0505-692F-3737-82D395A05716}"/>
              </a:ext>
            </a:extLst>
          </p:cNvPr>
          <p:cNvGrpSpPr/>
          <p:nvPr/>
        </p:nvGrpSpPr>
        <p:grpSpPr>
          <a:xfrm>
            <a:off x="2319741" y="3812938"/>
            <a:ext cx="2286000" cy="2286000"/>
            <a:chOff x="2319741" y="3812938"/>
            <a:chExt cx="2286000" cy="2286000"/>
          </a:xfrm>
          <a:solidFill>
            <a:schemeClr val="accent5"/>
          </a:solidFill>
        </p:grpSpPr>
        <p:sp>
          <p:nvSpPr>
            <p:cNvPr id="10" name="Hexagon 9">
              <a:extLst>
                <a:ext uri="{FF2B5EF4-FFF2-40B4-BE49-F238E27FC236}">
                  <a16:creationId xmlns:a16="http://schemas.microsoft.com/office/drawing/2014/main" id="{F0E40ADB-7939-7AF5-49DC-395712E094B7}"/>
                </a:ext>
              </a:extLst>
            </p:cNvPr>
            <p:cNvSpPr/>
            <p:nvPr/>
          </p:nvSpPr>
          <p:spPr>
            <a:xfrm>
              <a:off x="2319741" y="3812938"/>
              <a:ext cx="2286000" cy="2286000"/>
            </a:xfrm>
            <a:prstGeom prst="hexagon">
              <a:avLst/>
            </a:prstGeom>
            <a:grp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03A508D0-00AF-6958-A0B1-4249DD8544BF}"/>
                </a:ext>
              </a:extLst>
            </p:cNvPr>
            <p:cNvSpPr txBox="1"/>
            <p:nvPr/>
          </p:nvSpPr>
          <p:spPr>
            <a:xfrm>
              <a:off x="2489673" y="4478885"/>
              <a:ext cx="1946137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/>
                <a:t>Human Trafficking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CE6E0CDB-0176-A71F-F5D2-A4EE90F556FA}"/>
              </a:ext>
            </a:extLst>
          </p:cNvPr>
          <p:cNvGrpSpPr/>
          <p:nvPr/>
        </p:nvGrpSpPr>
        <p:grpSpPr>
          <a:xfrm>
            <a:off x="4075247" y="2662369"/>
            <a:ext cx="2286000" cy="2286000"/>
            <a:chOff x="4075247" y="2662369"/>
            <a:chExt cx="2286000" cy="2286000"/>
          </a:xfrm>
          <a:solidFill>
            <a:schemeClr val="accent2">
              <a:lumMod val="40000"/>
              <a:lumOff val="60000"/>
            </a:schemeClr>
          </a:solidFill>
        </p:grpSpPr>
        <p:sp>
          <p:nvSpPr>
            <p:cNvPr id="13" name="Hexagon 12">
              <a:extLst>
                <a:ext uri="{FF2B5EF4-FFF2-40B4-BE49-F238E27FC236}">
                  <a16:creationId xmlns:a16="http://schemas.microsoft.com/office/drawing/2014/main" id="{8914BC57-012F-E32F-51D7-360F14379B47}"/>
                </a:ext>
              </a:extLst>
            </p:cNvPr>
            <p:cNvSpPr/>
            <p:nvPr/>
          </p:nvSpPr>
          <p:spPr>
            <a:xfrm>
              <a:off x="4075247" y="2662369"/>
              <a:ext cx="2286000" cy="2286000"/>
            </a:xfrm>
            <a:prstGeom prst="hexagon">
              <a:avLst/>
            </a:prstGeom>
            <a:grp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420228BC-3C6C-A1CF-86C1-D2B4251A55F4}"/>
                </a:ext>
              </a:extLst>
            </p:cNvPr>
            <p:cNvSpPr txBox="1"/>
            <p:nvPr/>
          </p:nvSpPr>
          <p:spPr>
            <a:xfrm>
              <a:off x="4245179" y="3543759"/>
              <a:ext cx="194613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/>
                <a:t>Neglect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39751C0-E90C-3CE1-6687-AB6B47C92C37}"/>
              </a:ext>
            </a:extLst>
          </p:cNvPr>
          <p:cNvGrpSpPr/>
          <p:nvPr/>
        </p:nvGrpSpPr>
        <p:grpSpPr>
          <a:xfrm>
            <a:off x="5830753" y="3833410"/>
            <a:ext cx="2286000" cy="2286000"/>
            <a:chOff x="5830753" y="3833410"/>
            <a:chExt cx="2286000" cy="2286000"/>
          </a:xfrm>
        </p:grpSpPr>
        <p:sp>
          <p:nvSpPr>
            <p:cNvPr id="16" name="Hexagon 15">
              <a:extLst>
                <a:ext uri="{FF2B5EF4-FFF2-40B4-BE49-F238E27FC236}">
                  <a16:creationId xmlns:a16="http://schemas.microsoft.com/office/drawing/2014/main" id="{428BD62F-2589-1879-7118-5E29E7E3224B}"/>
                </a:ext>
              </a:extLst>
            </p:cNvPr>
            <p:cNvSpPr/>
            <p:nvPr/>
          </p:nvSpPr>
          <p:spPr>
            <a:xfrm>
              <a:off x="5830753" y="3833410"/>
              <a:ext cx="2286000" cy="2286000"/>
            </a:xfrm>
            <a:prstGeom prst="hexagon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C56A70A-32AB-2E92-6078-238B1DDE16AB}"/>
                </a:ext>
              </a:extLst>
            </p:cNvPr>
            <p:cNvSpPr txBox="1"/>
            <p:nvPr/>
          </p:nvSpPr>
          <p:spPr>
            <a:xfrm>
              <a:off x="6000685" y="4499357"/>
              <a:ext cx="1946137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/>
                <a:t>Physical Abuse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747B3D53-D5AC-BE47-F84F-D88EC62A15FE}"/>
              </a:ext>
            </a:extLst>
          </p:cNvPr>
          <p:cNvGrpSpPr/>
          <p:nvPr/>
        </p:nvGrpSpPr>
        <p:grpSpPr>
          <a:xfrm>
            <a:off x="7586259" y="2688777"/>
            <a:ext cx="2286000" cy="2286000"/>
            <a:chOff x="7586259" y="2688777"/>
            <a:chExt cx="2286000" cy="2286000"/>
          </a:xfrm>
          <a:solidFill>
            <a:schemeClr val="accent5"/>
          </a:solidFill>
        </p:grpSpPr>
        <p:sp>
          <p:nvSpPr>
            <p:cNvPr id="19" name="Hexagon 18">
              <a:extLst>
                <a:ext uri="{FF2B5EF4-FFF2-40B4-BE49-F238E27FC236}">
                  <a16:creationId xmlns:a16="http://schemas.microsoft.com/office/drawing/2014/main" id="{C5CD4B07-4AEA-843C-119C-D46F8E434368}"/>
                </a:ext>
              </a:extLst>
            </p:cNvPr>
            <p:cNvSpPr/>
            <p:nvPr/>
          </p:nvSpPr>
          <p:spPr>
            <a:xfrm>
              <a:off x="7586259" y="2688777"/>
              <a:ext cx="2286000" cy="2286000"/>
            </a:xfrm>
            <a:prstGeom prst="hexagon">
              <a:avLst/>
            </a:prstGeom>
            <a:grp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78C01075-1691-10F9-844B-BCC06E77BE16}"/>
                </a:ext>
              </a:extLst>
            </p:cNvPr>
            <p:cNvSpPr txBox="1"/>
            <p:nvPr/>
          </p:nvSpPr>
          <p:spPr>
            <a:xfrm>
              <a:off x="7588071" y="3497518"/>
              <a:ext cx="2253818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/>
                <a:t>Psychological Abuse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FBA19DAF-3E54-61B2-21A6-73A9B6C12D3F}"/>
              </a:ext>
            </a:extLst>
          </p:cNvPr>
          <p:cNvGrpSpPr/>
          <p:nvPr/>
        </p:nvGrpSpPr>
        <p:grpSpPr>
          <a:xfrm>
            <a:off x="9341765" y="3852994"/>
            <a:ext cx="2286000" cy="2286000"/>
            <a:chOff x="9341765" y="3852994"/>
            <a:chExt cx="2286000" cy="2286000"/>
          </a:xfrm>
          <a:solidFill>
            <a:schemeClr val="accent4"/>
          </a:solidFill>
        </p:grpSpPr>
        <p:sp>
          <p:nvSpPr>
            <p:cNvPr id="22" name="Hexagon 21">
              <a:extLst>
                <a:ext uri="{FF2B5EF4-FFF2-40B4-BE49-F238E27FC236}">
                  <a16:creationId xmlns:a16="http://schemas.microsoft.com/office/drawing/2014/main" id="{34FC2BD9-7FA6-CE26-4FA8-0589F137FEB6}"/>
                </a:ext>
              </a:extLst>
            </p:cNvPr>
            <p:cNvSpPr/>
            <p:nvPr/>
          </p:nvSpPr>
          <p:spPr>
            <a:xfrm>
              <a:off x="9341765" y="3852994"/>
              <a:ext cx="2286000" cy="2286000"/>
            </a:xfrm>
            <a:prstGeom prst="hexagon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D6BB4C11-1948-34A9-45FD-D0C3CA940414}"/>
                </a:ext>
              </a:extLst>
            </p:cNvPr>
            <p:cNvSpPr txBox="1"/>
            <p:nvPr/>
          </p:nvSpPr>
          <p:spPr>
            <a:xfrm>
              <a:off x="9511697" y="4518941"/>
              <a:ext cx="1946137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/>
                <a:t>Sexual Abuse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91853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FD4B91-0248-CFC0-078D-FB9D24772146}"/>
              </a:ext>
            </a:extLst>
          </p:cNvPr>
          <p:cNvSpPr txBox="1">
            <a:spLocks/>
          </p:cNvSpPr>
          <p:nvPr/>
        </p:nvSpPr>
        <p:spPr>
          <a:xfrm>
            <a:off x="2857897" y="124386"/>
            <a:ext cx="6476206" cy="642867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/>
              <a:t>Maltreatment Defined: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F32AAB48-2669-AA04-978A-92800CE56269}"/>
              </a:ext>
            </a:extLst>
          </p:cNvPr>
          <p:cNvGrpSpPr/>
          <p:nvPr/>
        </p:nvGrpSpPr>
        <p:grpSpPr>
          <a:xfrm>
            <a:off x="16298" y="1505913"/>
            <a:ext cx="3200400" cy="3517133"/>
            <a:chOff x="564235" y="2662369"/>
            <a:chExt cx="2286000" cy="2286000"/>
          </a:xfrm>
        </p:grpSpPr>
        <p:sp>
          <p:nvSpPr>
            <p:cNvPr id="4" name="Hexagon 3">
              <a:extLst>
                <a:ext uri="{FF2B5EF4-FFF2-40B4-BE49-F238E27FC236}">
                  <a16:creationId xmlns:a16="http://schemas.microsoft.com/office/drawing/2014/main" id="{1680652A-9B90-096E-B981-1DD630F8FA27}"/>
                </a:ext>
              </a:extLst>
            </p:cNvPr>
            <p:cNvSpPr/>
            <p:nvPr/>
          </p:nvSpPr>
          <p:spPr>
            <a:xfrm>
              <a:off x="564235" y="2662369"/>
              <a:ext cx="2286000" cy="2286000"/>
            </a:xfrm>
            <a:prstGeom prst="hexagon">
              <a:avLst/>
            </a:prstGeom>
            <a:solidFill>
              <a:schemeClr val="accent1">
                <a:lumMod val="9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34CD415C-C98D-B4CE-EA90-BC4DFC12D437}"/>
                </a:ext>
              </a:extLst>
            </p:cNvPr>
            <p:cNvSpPr txBox="1"/>
            <p:nvPr/>
          </p:nvSpPr>
          <p:spPr>
            <a:xfrm>
              <a:off x="678111" y="3310532"/>
              <a:ext cx="2076805" cy="86018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dirty="0"/>
                <a:t>Financial</a:t>
              </a:r>
            </a:p>
            <a:p>
              <a:pPr algn="ctr"/>
              <a:r>
                <a:rPr lang="en-US" sz="4000" b="1" dirty="0"/>
                <a:t>Exploitation</a:t>
              </a:r>
            </a:p>
          </p:txBody>
        </p:sp>
      </p:grp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6EE845C7-DC53-0649-DDE4-C0F0BE01FC83}"/>
              </a:ext>
            </a:extLst>
          </p:cNvPr>
          <p:cNvSpPr/>
          <p:nvPr/>
        </p:nvSpPr>
        <p:spPr>
          <a:xfrm>
            <a:off x="2759330" y="1534506"/>
            <a:ext cx="1818041" cy="3466889"/>
          </a:xfrm>
          <a:custGeom>
            <a:avLst/>
            <a:gdLst>
              <a:gd name="connsiteX0" fmla="*/ 0 w 1818041"/>
              <a:gd name="connsiteY0" fmla="*/ 0 h 3154680"/>
              <a:gd name="connsiteX1" fmla="*/ 1082845 w 1818041"/>
              <a:gd name="connsiteY1" fmla="*/ 0 h 3154680"/>
              <a:gd name="connsiteX2" fmla="*/ 1818041 w 1818041"/>
              <a:gd name="connsiteY2" fmla="*/ 1589687 h 3154680"/>
              <a:gd name="connsiteX3" fmla="*/ 1094265 w 1818041"/>
              <a:gd name="connsiteY3" fmla="*/ 3154680 h 3154680"/>
              <a:gd name="connsiteX4" fmla="*/ 0 w 1818041"/>
              <a:gd name="connsiteY4" fmla="*/ 3154680 h 3154680"/>
              <a:gd name="connsiteX5" fmla="*/ 0 w 1818041"/>
              <a:gd name="connsiteY5" fmla="*/ 3109636 h 3154680"/>
              <a:gd name="connsiteX6" fmla="*/ 702944 w 1818041"/>
              <a:gd name="connsiteY6" fmla="*/ 1589688 h 3154680"/>
              <a:gd name="connsiteX7" fmla="*/ 0 w 1818041"/>
              <a:gd name="connsiteY7" fmla="*/ 69740 h 3154680"/>
              <a:gd name="connsiteX8" fmla="*/ 0 w 1818041"/>
              <a:gd name="connsiteY8" fmla="*/ 0 h 3154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18041" h="3154680">
                <a:moveTo>
                  <a:pt x="0" y="0"/>
                </a:moveTo>
                <a:lnTo>
                  <a:pt x="1082845" y="0"/>
                </a:lnTo>
                <a:lnTo>
                  <a:pt x="1818041" y="1589687"/>
                </a:lnTo>
                <a:lnTo>
                  <a:pt x="1094265" y="3154680"/>
                </a:lnTo>
                <a:lnTo>
                  <a:pt x="0" y="3154680"/>
                </a:lnTo>
                <a:lnTo>
                  <a:pt x="0" y="3109636"/>
                </a:lnTo>
                <a:lnTo>
                  <a:pt x="702944" y="1589688"/>
                </a:lnTo>
                <a:lnTo>
                  <a:pt x="0" y="6974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6A1A08A3-F68C-1323-8015-C18FDEA0C2C1}"/>
              </a:ext>
            </a:extLst>
          </p:cNvPr>
          <p:cNvSpPr/>
          <p:nvPr/>
        </p:nvSpPr>
        <p:spPr>
          <a:xfrm>
            <a:off x="4151812" y="1505913"/>
            <a:ext cx="7253303" cy="3517133"/>
          </a:xfrm>
          <a:custGeom>
            <a:avLst/>
            <a:gdLst>
              <a:gd name="connsiteX0" fmla="*/ 0 w 7253303"/>
              <a:gd name="connsiteY0" fmla="*/ 0 h 3154680"/>
              <a:gd name="connsiteX1" fmla="*/ 7253303 w 7253303"/>
              <a:gd name="connsiteY1" fmla="*/ 0 h 3154680"/>
              <a:gd name="connsiteX2" fmla="*/ 7253303 w 7253303"/>
              <a:gd name="connsiteY2" fmla="*/ 3154680 h 3154680"/>
              <a:gd name="connsiteX3" fmla="*/ 11420 w 7253303"/>
              <a:gd name="connsiteY3" fmla="*/ 3154680 h 3154680"/>
              <a:gd name="connsiteX4" fmla="*/ 735196 w 7253303"/>
              <a:gd name="connsiteY4" fmla="*/ 1589687 h 3154680"/>
              <a:gd name="connsiteX5" fmla="*/ 0 w 7253303"/>
              <a:gd name="connsiteY5" fmla="*/ 0 h 3154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53303" h="3154680">
                <a:moveTo>
                  <a:pt x="0" y="0"/>
                </a:moveTo>
                <a:lnTo>
                  <a:pt x="7253303" y="0"/>
                </a:lnTo>
                <a:lnTo>
                  <a:pt x="7253303" y="3154680"/>
                </a:lnTo>
                <a:lnTo>
                  <a:pt x="11420" y="3154680"/>
                </a:lnTo>
                <a:lnTo>
                  <a:pt x="735196" y="158968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0CC66F2-DE27-6763-2771-2202AE8F48B4}"/>
              </a:ext>
            </a:extLst>
          </p:cNvPr>
          <p:cNvSpPr txBox="1"/>
          <p:nvPr/>
        </p:nvSpPr>
        <p:spPr>
          <a:xfrm>
            <a:off x="4972204" y="1523787"/>
            <a:ext cx="6291079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Illegal or improper use, control over, or withholding of the property, income, resources, or trust funds of a vulnerable adult by any person or entity for profit or advantage other than for the vulnerable adult’s profit or advantage.</a:t>
            </a:r>
          </a:p>
        </p:txBody>
      </p:sp>
    </p:spTree>
    <p:extLst>
      <p:ext uri="{BB962C8B-B14F-4D97-AF65-F5344CB8AC3E}">
        <p14:creationId xmlns:p14="http://schemas.microsoft.com/office/powerpoint/2010/main" val="956179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CE49FDB9-70F0-E595-8A8A-5F8D54DCC2BD}"/>
              </a:ext>
            </a:extLst>
          </p:cNvPr>
          <p:cNvSpPr/>
          <p:nvPr/>
        </p:nvSpPr>
        <p:spPr>
          <a:xfrm>
            <a:off x="1222329" y="1000037"/>
            <a:ext cx="8844533" cy="5104424"/>
          </a:xfrm>
          <a:custGeom>
            <a:avLst/>
            <a:gdLst>
              <a:gd name="connsiteX0" fmla="*/ 0 w 7253303"/>
              <a:gd name="connsiteY0" fmla="*/ 0 h 3154680"/>
              <a:gd name="connsiteX1" fmla="*/ 7253303 w 7253303"/>
              <a:gd name="connsiteY1" fmla="*/ 0 h 3154680"/>
              <a:gd name="connsiteX2" fmla="*/ 7253303 w 7253303"/>
              <a:gd name="connsiteY2" fmla="*/ 3154680 h 3154680"/>
              <a:gd name="connsiteX3" fmla="*/ 11420 w 7253303"/>
              <a:gd name="connsiteY3" fmla="*/ 3154680 h 3154680"/>
              <a:gd name="connsiteX4" fmla="*/ 735196 w 7253303"/>
              <a:gd name="connsiteY4" fmla="*/ 1589687 h 3154680"/>
              <a:gd name="connsiteX5" fmla="*/ 0 w 7253303"/>
              <a:gd name="connsiteY5" fmla="*/ 0 h 3154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53303" h="3154680">
                <a:moveTo>
                  <a:pt x="0" y="0"/>
                </a:moveTo>
                <a:lnTo>
                  <a:pt x="7253303" y="0"/>
                </a:lnTo>
                <a:lnTo>
                  <a:pt x="7253303" y="3154680"/>
                </a:lnTo>
                <a:lnTo>
                  <a:pt x="11420" y="3154680"/>
                </a:lnTo>
                <a:lnTo>
                  <a:pt x="735196" y="158968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7F5AC7D-4ED8-0B70-BEED-FD4FDFD6ACE3}"/>
              </a:ext>
            </a:extLst>
          </p:cNvPr>
          <p:cNvSpPr txBox="1"/>
          <p:nvPr/>
        </p:nvSpPr>
        <p:spPr>
          <a:xfrm>
            <a:off x="2138901" y="1107629"/>
            <a:ext cx="767396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/>
              <a:t>Caregiver or “New Friend” overly interested in vulnerable adult’s financial situation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/>
              <a:t>Changes in bank and spending patterns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/>
              <a:t>Bank statements and cancelled checks no longer going to the vulnerable adult’s home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/>
              <a:t>Recent changes in ownership of property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/>
              <a:t>Abrupt changes to POA, will, beneficiaries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2639E83-2A39-8C33-01E0-D76118EDAE81}"/>
              </a:ext>
            </a:extLst>
          </p:cNvPr>
          <p:cNvSpPr txBox="1">
            <a:spLocks/>
          </p:cNvSpPr>
          <p:nvPr/>
        </p:nvSpPr>
        <p:spPr>
          <a:xfrm>
            <a:off x="1583266" y="124386"/>
            <a:ext cx="9025467" cy="642867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/>
              <a:t>Common Indicators of Financial Exploitation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BE45CDD-85CF-D2B4-7794-5E43630B6B4D}"/>
              </a:ext>
            </a:extLst>
          </p:cNvPr>
          <p:cNvSpPr/>
          <p:nvPr/>
        </p:nvSpPr>
        <p:spPr>
          <a:xfrm>
            <a:off x="-110885" y="1736642"/>
            <a:ext cx="1818041" cy="3669835"/>
          </a:xfrm>
          <a:custGeom>
            <a:avLst/>
            <a:gdLst>
              <a:gd name="connsiteX0" fmla="*/ 0 w 1818041"/>
              <a:gd name="connsiteY0" fmla="*/ 0 h 3154680"/>
              <a:gd name="connsiteX1" fmla="*/ 1082845 w 1818041"/>
              <a:gd name="connsiteY1" fmla="*/ 0 h 3154680"/>
              <a:gd name="connsiteX2" fmla="*/ 1818041 w 1818041"/>
              <a:gd name="connsiteY2" fmla="*/ 1589687 h 3154680"/>
              <a:gd name="connsiteX3" fmla="*/ 1094265 w 1818041"/>
              <a:gd name="connsiteY3" fmla="*/ 3154680 h 3154680"/>
              <a:gd name="connsiteX4" fmla="*/ 0 w 1818041"/>
              <a:gd name="connsiteY4" fmla="*/ 3154680 h 3154680"/>
              <a:gd name="connsiteX5" fmla="*/ 0 w 1818041"/>
              <a:gd name="connsiteY5" fmla="*/ 3109636 h 3154680"/>
              <a:gd name="connsiteX6" fmla="*/ 702944 w 1818041"/>
              <a:gd name="connsiteY6" fmla="*/ 1589688 h 3154680"/>
              <a:gd name="connsiteX7" fmla="*/ 0 w 1818041"/>
              <a:gd name="connsiteY7" fmla="*/ 69740 h 3154680"/>
              <a:gd name="connsiteX8" fmla="*/ 0 w 1818041"/>
              <a:gd name="connsiteY8" fmla="*/ 0 h 3154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18041" h="3154680">
                <a:moveTo>
                  <a:pt x="0" y="0"/>
                </a:moveTo>
                <a:lnTo>
                  <a:pt x="1082845" y="0"/>
                </a:lnTo>
                <a:lnTo>
                  <a:pt x="1818041" y="1589687"/>
                </a:lnTo>
                <a:lnTo>
                  <a:pt x="1094265" y="3154680"/>
                </a:lnTo>
                <a:lnTo>
                  <a:pt x="0" y="3154680"/>
                </a:lnTo>
                <a:lnTo>
                  <a:pt x="0" y="3109636"/>
                </a:lnTo>
                <a:lnTo>
                  <a:pt x="702944" y="1589688"/>
                </a:lnTo>
                <a:lnTo>
                  <a:pt x="0" y="6974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408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51740947-B1FF-123D-7DB7-AC56B1E718ED}"/>
              </a:ext>
            </a:extLst>
          </p:cNvPr>
          <p:cNvGrpSpPr/>
          <p:nvPr/>
        </p:nvGrpSpPr>
        <p:grpSpPr>
          <a:xfrm>
            <a:off x="16298" y="1483616"/>
            <a:ext cx="3200400" cy="3539430"/>
            <a:chOff x="564235" y="2662369"/>
            <a:chExt cx="2286000" cy="2286000"/>
          </a:xfrm>
        </p:grpSpPr>
        <p:sp>
          <p:nvSpPr>
            <p:cNvPr id="3" name="Hexagon 2">
              <a:extLst>
                <a:ext uri="{FF2B5EF4-FFF2-40B4-BE49-F238E27FC236}">
                  <a16:creationId xmlns:a16="http://schemas.microsoft.com/office/drawing/2014/main" id="{C2D6B155-78EA-A8A3-C306-FB23FD58B4CA}"/>
                </a:ext>
              </a:extLst>
            </p:cNvPr>
            <p:cNvSpPr/>
            <p:nvPr/>
          </p:nvSpPr>
          <p:spPr>
            <a:xfrm>
              <a:off x="564235" y="2662369"/>
              <a:ext cx="2286000" cy="2286000"/>
            </a:xfrm>
            <a:prstGeom prst="hexagon">
              <a:avLst/>
            </a:prstGeom>
            <a:solidFill>
              <a:schemeClr val="accent1">
                <a:lumMod val="9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EECABD02-3664-A803-8828-ED3FFCFD9688}"/>
                </a:ext>
              </a:extLst>
            </p:cNvPr>
            <p:cNvSpPr txBox="1"/>
            <p:nvPr/>
          </p:nvSpPr>
          <p:spPr>
            <a:xfrm>
              <a:off x="734167" y="3328316"/>
              <a:ext cx="1946137" cy="8547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dirty="0"/>
                <a:t>Human </a:t>
              </a:r>
            </a:p>
            <a:p>
              <a:pPr algn="ctr"/>
              <a:r>
                <a:rPr lang="en-US" sz="4000" b="1" dirty="0"/>
                <a:t>Trafficking</a:t>
              </a:r>
            </a:p>
          </p:txBody>
        </p:sp>
      </p:grp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1E3E98AC-01D8-FACE-CE40-A07EC8373484}"/>
              </a:ext>
            </a:extLst>
          </p:cNvPr>
          <p:cNvSpPr/>
          <p:nvPr/>
        </p:nvSpPr>
        <p:spPr>
          <a:xfrm>
            <a:off x="2759330" y="1512527"/>
            <a:ext cx="1818041" cy="3488867"/>
          </a:xfrm>
          <a:custGeom>
            <a:avLst/>
            <a:gdLst>
              <a:gd name="connsiteX0" fmla="*/ 0 w 1818041"/>
              <a:gd name="connsiteY0" fmla="*/ 0 h 3154680"/>
              <a:gd name="connsiteX1" fmla="*/ 1082845 w 1818041"/>
              <a:gd name="connsiteY1" fmla="*/ 0 h 3154680"/>
              <a:gd name="connsiteX2" fmla="*/ 1818041 w 1818041"/>
              <a:gd name="connsiteY2" fmla="*/ 1589687 h 3154680"/>
              <a:gd name="connsiteX3" fmla="*/ 1094265 w 1818041"/>
              <a:gd name="connsiteY3" fmla="*/ 3154680 h 3154680"/>
              <a:gd name="connsiteX4" fmla="*/ 0 w 1818041"/>
              <a:gd name="connsiteY4" fmla="*/ 3154680 h 3154680"/>
              <a:gd name="connsiteX5" fmla="*/ 0 w 1818041"/>
              <a:gd name="connsiteY5" fmla="*/ 3109636 h 3154680"/>
              <a:gd name="connsiteX6" fmla="*/ 702944 w 1818041"/>
              <a:gd name="connsiteY6" fmla="*/ 1589688 h 3154680"/>
              <a:gd name="connsiteX7" fmla="*/ 0 w 1818041"/>
              <a:gd name="connsiteY7" fmla="*/ 69740 h 3154680"/>
              <a:gd name="connsiteX8" fmla="*/ 0 w 1818041"/>
              <a:gd name="connsiteY8" fmla="*/ 0 h 3154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18041" h="3154680">
                <a:moveTo>
                  <a:pt x="0" y="0"/>
                </a:moveTo>
                <a:lnTo>
                  <a:pt x="1082845" y="0"/>
                </a:lnTo>
                <a:lnTo>
                  <a:pt x="1818041" y="1589687"/>
                </a:lnTo>
                <a:lnTo>
                  <a:pt x="1094265" y="3154680"/>
                </a:lnTo>
                <a:lnTo>
                  <a:pt x="0" y="3154680"/>
                </a:lnTo>
                <a:lnTo>
                  <a:pt x="0" y="3109636"/>
                </a:lnTo>
                <a:lnTo>
                  <a:pt x="702944" y="1589688"/>
                </a:lnTo>
                <a:lnTo>
                  <a:pt x="0" y="6974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4B6F2F6E-AAD3-B036-48E8-CB0A8B11E3BE}"/>
              </a:ext>
            </a:extLst>
          </p:cNvPr>
          <p:cNvSpPr/>
          <p:nvPr/>
        </p:nvSpPr>
        <p:spPr>
          <a:xfrm>
            <a:off x="4151812" y="1483616"/>
            <a:ext cx="7253303" cy="3539430"/>
          </a:xfrm>
          <a:custGeom>
            <a:avLst/>
            <a:gdLst>
              <a:gd name="connsiteX0" fmla="*/ 0 w 7253303"/>
              <a:gd name="connsiteY0" fmla="*/ 0 h 3154680"/>
              <a:gd name="connsiteX1" fmla="*/ 7253303 w 7253303"/>
              <a:gd name="connsiteY1" fmla="*/ 0 h 3154680"/>
              <a:gd name="connsiteX2" fmla="*/ 7253303 w 7253303"/>
              <a:gd name="connsiteY2" fmla="*/ 3154680 h 3154680"/>
              <a:gd name="connsiteX3" fmla="*/ 11420 w 7253303"/>
              <a:gd name="connsiteY3" fmla="*/ 3154680 h 3154680"/>
              <a:gd name="connsiteX4" fmla="*/ 735196 w 7253303"/>
              <a:gd name="connsiteY4" fmla="*/ 1589687 h 3154680"/>
              <a:gd name="connsiteX5" fmla="*/ 0 w 7253303"/>
              <a:gd name="connsiteY5" fmla="*/ 0 h 3154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53303" h="3154680">
                <a:moveTo>
                  <a:pt x="0" y="0"/>
                </a:moveTo>
                <a:lnTo>
                  <a:pt x="7253303" y="0"/>
                </a:lnTo>
                <a:lnTo>
                  <a:pt x="7253303" y="3154680"/>
                </a:lnTo>
                <a:lnTo>
                  <a:pt x="11420" y="3154680"/>
                </a:lnTo>
                <a:lnTo>
                  <a:pt x="735196" y="158968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B9A14E4-A9CA-5376-0DE6-F90ABBDBE0C1}"/>
              </a:ext>
            </a:extLst>
          </p:cNvPr>
          <p:cNvSpPr txBox="1"/>
          <p:nvPr/>
        </p:nvSpPr>
        <p:spPr>
          <a:xfrm>
            <a:off x="4972204" y="1459435"/>
            <a:ext cx="636413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The recruitment, harboring, transportation, provision, or obtaining of a person for labor or services through the use of force, fraud, or coercion, for the purpose of subjection to involuntary servitude, peonage, debt bondage, or slavery.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9AB2EC4-BE1B-3333-A02E-AB70672B8AE0}"/>
              </a:ext>
            </a:extLst>
          </p:cNvPr>
          <p:cNvSpPr txBox="1">
            <a:spLocks/>
          </p:cNvSpPr>
          <p:nvPr/>
        </p:nvSpPr>
        <p:spPr>
          <a:xfrm>
            <a:off x="2881293" y="124386"/>
            <a:ext cx="6429415" cy="642867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/>
              <a:t>Maltreatment Defined:</a:t>
            </a:r>
          </a:p>
        </p:txBody>
      </p:sp>
    </p:spTree>
    <p:extLst>
      <p:ext uri="{BB962C8B-B14F-4D97-AF65-F5344CB8AC3E}">
        <p14:creationId xmlns:p14="http://schemas.microsoft.com/office/powerpoint/2010/main" val="15751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BD8EC"/>
      </a:accent1>
      <a:accent2>
        <a:srgbClr val="203260"/>
      </a:accent2>
      <a:accent3>
        <a:srgbClr val="A5A5A5"/>
      </a:accent3>
      <a:accent4>
        <a:srgbClr val="446696"/>
      </a:accent4>
      <a:accent5>
        <a:srgbClr val="5B9BD5"/>
      </a:accent5>
      <a:accent6>
        <a:srgbClr val="4A9849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Custom 3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CBD8EC"/>
    </a:accent1>
    <a:accent2>
      <a:srgbClr val="203260"/>
    </a:accent2>
    <a:accent3>
      <a:srgbClr val="A5A5A5"/>
    </a:accent3>
    <a:accent4>
      <a:srgbClr val="446696"/>
    </a:accent4>
    <a:accent5>
      <a:srgbClr val="5B9BD5"/>
    </a:accent5>
    <a:accent6>
      <a:srgbClr val="4A9849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21FE30E03ACB4A8DC01B38764EB5C5" ma:contentTypeVersion="16" ma:contentTypeDescription="Create a new document." ma:contentTypeScope="" ma:versionID="4c5e0740a0536b1427936e69c6f06f6f">
  <xsd:schema xmlns:xsd="http://www.w3.org/2001/XMLSchema" xmlns:xs="http://www.w3.org/2001/XMLSchema" xmlns:p="http://schemas.microsoft.com/office/2006/metadata/properties" xmlns:ns2="754239f4-4da3-4e1f-87a6-7c8833523c9d" xmlns:ns3="03abdb68-58c1-432c-a57e-cd862b7920c1" targetNamespace="http://schemas.microsoft.com/office/2006/metadata/properties" ma:root="true" ma:fieldsID="3294c5416a4e8a8c071c3581958a1aea" ns2:_="" ns3:_="">
    <xsd:import namespace="754239f4-4da3-4e1f-87a6-7c8833523c9d"/>
    <xsd:import namespace="03abdb68-58c1-432c-a57e-cd862b7920c1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OCR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4239f4-4da3-4e1f-87a6-7c8833523c9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7" nillable="true" ma:displayName="Taxonomy Catch All Column" ma:hidden="true" ma:list="{2e63ff95-de16-40d8-a006-307db3451eec}" ma:internalName="TaxCatchAll" ma:showField="CatchAllData" ma:web="754239f4-4da3-4e1f-87a6-7c8833523c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abdb68-58c1-432c-a57e-cd862b7920c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a004fe55-85f2-4287-9ee5-f147b7f7877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54239f4-4da3-4e1f-87a6-7c8833523c9d">UDV52AJDJYPY-1478536214-285831</_dlc_DocId>
    <_dlc_DocIdUrl xmlns="754239f4-4da3-4e1f-87a6-7c8833523c9d">
      <Url>https://a3ssa.sharepoint.com/sites/CompanyFiles/_layouts/15/DocIdRedir.aspx?ID=UDV52AJDJYPY-1478536214-285831</Url>
      <Description>UDV52AJDJYPY-1478536214-285831</Description>
    </_dlc_DocIdUrl>
    <TaxCatchAll xmlns="754239f4-4da3-4e1f-87a6-7c8833523c9d" xsi:nil="true"/>
    <lcf76f155ced4ddcb4097134ff3c332f xmlns="03abdb68-58c1-432c-a57e-cd862b7920c1">
      <Terms xmlns="http://schemas.microsoft.com/office/infopath/2007/PartnerControls"/>
    </lcf76f155ced4ddcb4097134ff3c332f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62F145E-402E-451E-A08F-E6ABFA1427E6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F9F167E9-409B-4296-89D8-F9FEA4EBA23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4239f4-4da3-4e1f-87a6-7c8833523c9d"/>
    <ds:schemaRef ds:uri="03abdb68-58c1-432c-a57e-cd862b7920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A4D8FA5-176B-463B-8272-C518BDCCDE2E}">
  <ds:schemaRefs>
    <ds:schemaRef ds:uri="http://schemas.microsoft.com/office/2006/metadata/properties"/>
    <ds:schemaRef ds:uri="http://schemas.microsoft.com/office/infopath/2007/PartnerControls"/>
    <ds:schemaRef ds:uri="754239f4-4da3-4e1f-87a6-7c8833523c9d"/>
    <ds:schemaRef ds:uri="03abdb68-58c1-432c-a57e-cd862b7920c1"/>
  </ds:schemaRefs>
</ds:datastoreItem>
</file>

<file path=customXml/itemProps4.xml><?xml version="1.0" encoding="utf-8"?>
<ds:datastoreItem xmlns:ds="http://schemas.openxmlformats.org/officeDocument/2006/customXml" ds:itemID="{7B841570-E2E3-4D27-8528-73C99678873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785</TotalTime>
  <Words>1425</Words>
  <Application>Microsoft Office PowerPoint</Application>
  <PresentationFormat>Widescreen</PresentationFormat>
  <Paragraphs>225</Paragraphs>
  <Slides>32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0" baseType="lpstr">
      <vt:lpstr>Aptos</vt:lpstr>
      <vt:lpstr>Arial</vt:lpstr>
      <vt:lpstr>Baguet Script</vt:lpstr>
      <vt:lpstr>Calibri</vt:lpstr>
      <vt:lpstr>Calibri Light</vt:lpstr>
      <vt:lpstr>Courier New</vt:lpstr>
      <vt:lpstr>Wingdings</vt:lpstr>
      <vt:lpstr>1_Office Theme</vt:lpstr>
      <vt:lpstr>Administered by: Idaho Commission on Aging in Collaboration with the Southwest Idaho Area Agency on Aging. </vt:lpstr>
      <vt:lpstr> Counties Served: Ada, Adams, Boise, Canyon, Elmore, Gem Owyhee, Payette, Valley, Washington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Administered by: Idaho Commission on Aging in Collaboration with the  Idaho Area Agencies on Aging.</dc:title>
  <dc:creator>Deedra Hunt</dc:creator>
  <cp:lastModifiedBy>Christopher Parish</cp:lastModifiedBy>
  <cp:revision>27</cp:revision>
  <dcterms:created xsi:type="dcterms:W3CDTF">2024-04-08T19:34:44Z</dcterms:created>
  <dcterms:modified xsi:type="dcterms:W3CDTF">2025-08-13T21:54:57Z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0x010100AF21FE30E03ACB4A8DC01B38764EB5C5</vt:lpwstr>
  </property>
  <property fmtid="{D5CDD505-2E9C-101B-9397-08002B2CF9AE}" pid="3" name="_dlc_DocIdItemGuid">
    <vt:lpwstr>f8b9c6d4-e206-4938-8f9a-79d99b98242b</vt:lpwstr>
  </property>
  <property fmtid="{D5CDD505-2E9C-101B-9397-08002B2CF9AE}" pid="4" name="MediaServiceImageTags">
    <vt:lpwstr/>
  </property>
</Properties>
</file>